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5"/>
  </p:sldMasterIdLst>
  <p:notesMasterIdLst>
    <p:notesMasterId r:id="rId7"/>
  </p:notesMasterIdLst>
  <p:sldIdLst>
    <p:sldId id="271" r:id="rId6"/>
  </p:sldIdLst>
  <p:sldSz cx="7772400" cy="10058400"/>
  <p:notesSz cx="6858000" cy="9144000"/>
  <p:custDataLst>
    <p:tags r:id="rId8"/>
  </p:custData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pos="288">
          <p15:clr>
            <a:srgbClr val="A4A3A4"/>
          </p15:clr>
        </p15:guide>
        <p15:guide id="2" orient="horz" pos="528">
          <p15:clr>
            <a:srgbClr val="A4A3A4"/>
          </p15:clr>
        </p15:guide>
        <p15:guide id="3" pos="4608">
          <p15:clr>
            <a:srgbClr val="A4A3A4"/>
          </p15:clr>
        </p15:guide>
        <p15:guide id="4" pos="624">
          <p15:clr>
            <a:srgbClr val="A4A3A4"/>
          </p15:clr>
        </p15:guide>
        <p15:guide id="5" pos="4272">
          <p15:clr>
            <a:srgbClr val="A4A3A4"/>
          </p15:clr>
        </p15:guide>
        <p15:guide id="6" pos="792">
          <p15:clr>
            <a:srgbClr val="A4A3A4"/>
          </p15:clr>
        </p15:guide>
        <p15:guide id="7" pos="1128">
          <p15:clr>
            <a:srgbClr val="A4A3A4"/>
          </p15:clr>
        </p15:guide>
        <p15:guide id="8" pos="4128">
          <p15:clr>
            <a:srgbClr val="A4A3A4"/>
          </p15:clr>
        </p15:guide>
        <p15:guide id="9" pos="3768">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C61742-F51F-69E6-A226-4F9CC6BB8DB9}" name="Williams, Ron" initials="RW" userId="S::ronald.williams@metlife.com::6c776656-b520-49ce-9a3d-1841ef9ae922" providerId="AD"/>
  <p188:author id="{A10F2186-F6BE-179B-3E1E-8CDABFC7A6AD}" name="Brett Schindler" initials="BS" userId="S::brett.schindler@merkle.com::f035a0f5-57ce-4ad3-8cdb-bf4682a0cca4" providerId="AD"/>
  <p188:author id="{D0D9CC8C-6FF4-57F8-1148-51BA1037213B}" name="Lovin, Melissa" initials="LM" userId="S::melissa.lovin@metlife.com::b386df19-bfd6-4e62-91f6-8b365b78a94d" providerId="AD"/>
  <p188:author id="{A7EF16DA-FC08-DC0A-3D48-3F84FF124B0C}" name="Lauren McClusick" initials="LM" userId="S::lmcclusick@merkleinc.com::f6c313a3-8cd0-4f95-9d41-3f4bfc041312" providerId="AD"/>
  <p188:author id="{6AA9A3E3-047F-1EF9-89A1-DDF202A2B21D}" name="Stephanie O'Brien" initials="SO" userId="S::stephanie.obrien@merkle.com::ad7a391b-d1c7-4366-83f7-02b366d027a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ynn Butler Bradford" initials="" lastIdx="39" clrIdx="0"/>
  <p:cmAuthor id="1" name="Melva Claiborne" initials="" lastIdx="2" clrIdx="1"/>
  <p:cmAuthor id="2" name="Jeannette Bordeau" initials="" lastIdx="12" clrIdx="2"/>
  <p:cmAuthor id="3" name="Vicki White" initials="" lastIdx="2" clrIdx="3"/>
  <p:cmAuthor id="4" name="Maier, Stephen" initials="" lastIdx="1" clrIdx="4"/>
  <p:cmAuthor id="5" name="Kientzler, Tom" initials="" lastIdx="2" clrIdx="5"/>
  <p:cmAuthor id="6" name="Rebane, Kai" initials="" lastIdx="6"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7D80"/>
    <a:srgbClr val="0290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80" autoAdjust="0"/>
    <p:restoredTop sz="93220" autoAdjust="0"/>
  </p:normalViewPr>
  <p:slideViewPr>
    <p:cSldViewPr snapToGrid="0">
      <p:cViewPr varScale="1">
        <p:scale>
          <a:sx n="50" d="100"/>
          <a:sy n="50" d="100"/>
        </p:scale>
        <p:origin x="2030" y="53"/>
      </p:cViewPr>
      <p:guideLst>
        <p:guide pos="288"/>
        <p:guide orient="horz" pos="528"/>
        <p:guide pos="4608"/>
        <p:guide pos="624"/>
        <p:guide pos="4272"/>
        <p:guide pos="792"/>
        <p:guide pos="1128"/>
        <p:guide pos="4128"/>
        <p:guide pos="37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ommentAuthors" Target="commentAuthors.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400D15-727E-BEA9-4B5F-0A7E27D309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FC57BBC-8298-7EC9-9981-7CB6EC1284D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8176BE0-321D-F042-9FB0-813744E420E7}" type="datetimeFigureOut">
              <a:rPr lang="en-US"/>
              <a:pPr>
                <a:defRPr/>
              </a:pPr>
              <a:t>11/20/2025</a:t>
            </a:fld>
            <a:endParaRPr lang="en-US"/>
          </a:p>
        </p:txBody>
      </p:sp>
      <p:sp>
        <p:nvSpPr>
          <p:cNvPr id="4" name="Slide Image Placeholder 3">
            <a:extLst>
              <a:ext uri="{FF2B5EF4-FFF2-40B4-BE49-F238E27FC236}">
                <a16:creationId xmlns:a16="http://schemas.microsoft.com/office/drawing/2014/main" id="{F04387EE-3B48-3CE7-A0B2-B00F439C0A17}"/>
              </a:ext>
            </a:extLst>
          </p:cNvPr>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37AE03A-159C-2543-609D-92F5C44AFD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A8BEC10-E534-65E4-A8E4-F5F8FC1A2E4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7C2522C-1BC9-5E1B-4EB1-9332A461B27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4F5EB78-9D73-AE46-A4D1-5A9CACE56C2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F5EB78-9D73-AE46-A4D1-5A9CACE56C28}" type="slidenum">
              <a:rPr lang="en-US" smtClean="0"/>
              <a:pPr>
                <a:defRPr/>
              </a:pPr>
              <a:t>1</a:t>
            </a:fld>
            <a:endParaRPr lang="en-US"/>
          </a:p>
        </p:txBody>
      </p:sp>
    </p:spTree>
    <p:extLst>
      <p:ext uri="{BB962C8B-B14F-4D97-AF65-F5344CB8AC3E}">
        <p14:creationId xmlns:p14="http://schemas.microsoft.com/office/powerpoint/2010/main" val="32367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oduct Overview Slipsheet pg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18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Overview Slipsheet pg 3">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594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ustDataLst>
      <p:tags r:id="rId4"/>
    </p:custDataLst>
  </p:cSld>
  <p:clrMap bg1="lt1" tx1="dk1" bg2="lt2" tx2="dk2" accent1="accent1" accent2="accent2" accent3="accent3" accent4="accent4" accent5="accent5" accent6="accent6" hlink="hlink" folHlink="folHlink"/>
  <p:sldLayoutIdLst>
    <p:sldLayoutId id="2147483673" r:id="rId1"/>
    <p:sldLayoutId id="2147483674" r:id="rId2"/>
  </p:sldLayoutIdLst>
  <p:hf sldNum="0" hdr="0" dt="0"/>
  <p:txStyles>
    <p:titleStyle>
      <a:lvl1pPr algn="l" defTabSz="776288" rtl="0" eaLnBrk="0" fontAlgn="base" hangingPunct="0">
        <a:spcBef>
          <a:spcPct val="0"/>
        </a:spcBef>
        <a:spcAft>
          <a:spcPct val="0"/>
        </a:spcAft>
        <a:defRPr b="1" kern="1200" spc="-50">
          <a:solidFill>
            <a:schemeClr val="tx1"/>
          </a:solidFill>
          <a:latin typeface="+mj-lt"/>
          <a:ea typeface="+mj-ea"/>
          <a:cs typeface="+mj-cs"/>
        </a:defRPr>
      </a:lvl1pPr>
      <a:lvl2pPr algn="l" defTabSz="776288" rtl="0" eaLnBrk="0" fontAlgn="base" hangingPunct="0">
        <a:spcBef>
          <a:spcPct val="0"/>
        </a:spcBef>
        <a:spcAft>
          <a:spcPct val="0"/>
        </a:spcAft>
        <a:defRPr b="1">
          <a:solidFill>
            <a:schemeClr val="tx1"/>
          </a:solidFill>
          <a:latin typeface="Arial" panose="020B0604020202020204" pitchFamily="34" charset="0"/>
        </a:defRPr>
      </a:lvl2pPr>
      <a:lvl3pPr algn="l" defTabSz="776288" rtl="0" eaLnBrk="0" fontAlgn="base" hangingPunct="0">
        <a:spcBef>
          <a:spcPct val="0"/>
        </a:spcBef>
        <a:spcAft>
          <a:spcPct val="0"/>
        </a:spcAft>
        <a:defRPr b="1">
          <a:solidFill>
            <a:schemeClr val="tx1"/>
          </a:solidFill>
          <a:latin typeface="Arial" panose="020B0604020202020204" pitchFamily="34" charset="0"/>
        </a:defRPr>
      </a:lvl3pPr>
      <a:lvl4pPr algn="l" defTabSz="776288" rtl="0" eaLnBrk="0" fontAlgn="base" hangingPunct="0">
        <a:spcBef>
          <a:spcPct val="0"/>
        </a:spcBef>
        <a:spcAft>
          <a:spcPct val="0"/>
        </a:spcAft>
        <a:defRPr b="1">
          <a:solidFill>
            <a:schemeClr val="tx1"/>
          </a:solidFill>
          <a:latin typeface="Arial" panose="020B0604020202020204" pitchFamily="34" charset="0"/>
        </a:defRPr>
      </a:lvl4pPr>
      <a:lvl5pPr algn="l" defTabSz="776288" rtl="0" eaLnBrk="0" fontAlgn="base" hangingPunct="0">
        <a:spcBef>
          <a:spcPct val="0"/>
        </a:spcBef>
        <a:spcAft>
          <a:spcPct val="0"/>
        </a:spcAft>
        <a:defRPr b="1">
          <a:solidFill>
            <a:schemeClr val="tx1"/>
          </a:solidFill>
          <a:latin typeface="Arial" panose="020B0604020202020204" pitchFamily="34" charset="0"/>
        </a:defRPr>
      </a:lvl5pPr>
      <a:lvl6pPr marL="457200" algn="l" defTabSz="776288" rtl="0" fontAlgn="base">
        <a:spcBef>
          <a:spcPct val="0"/>
        </a:spcBef>
        <a:spcAft>
          <a:spcPct val="0"/>
        </a:spcAft>
        <a:defRPr b="1">
          <a:solidFill>
            <a:schemeClr val="tx1"/>
          </a:solidFill>
          <a:latin typeface="Arial" panose="020B0604020202020204" pitchFamily="34" charset="0"/>
        </a:defRPr>
      </a:lvl6pPr>
      <a:lvl7pPr marL="914400" algn="l" defTabSz="776288" rtl="0" fontAlgn="base">
        <a:spcBef>
          <a:spcPct val="0"/>
        </a:spcBef>
        <a:spcAft>
          <a:spcPct val="0"/>
        </a:spcAft>
        <a:defRPr b="1">
          <a:solidFill>
            <a:schemeClr val="tx1"/>
          </a:solidFill>
          <a:latin typeface="Arial" panose="020B0604020202020204" pitchFamily="34" charset="0"/>
        </a:defRPr>
      </a:lvl7pPr>
      <a:lvl8pPr marL="1371600" algn="l" defTabSz="776288" rtl="0" fontAlgn="base">
        <a:spcBef>
          <a:spcPct val="0"/>
        </a:spcBef>
        <a:spcAft>
          <a:spcPct val="0"/>
        </a:spcAft>
        <a:defRPr b="1">
          <a:solidFill>
            <a:schemeClr val="tx1"/>
          </a:solidFill>
          <a:latin typeface="Arial" panose="020B0604020202020204" pitchFamily="34" charset="0"/>
        </a:defRPr>
      </a:lvl8pPr>
      <a:lvl9pPr marL="1828800" algn="l" defTabSz="776288" rtl="0" fontAlgn="base">
        <a:spcBef>
          <a:spcPct val="0"/>
        </a:spcBef>
        <a:spcAft>
          <a:spcPct val="0"/>
        </a:spcAft>
        <a:defRPr b="1">
          <a:solidFill>
            <a:schemeClr val="tx1"/>
          </a:solidFill>
          <a:latin typeface="Arial" panose="020B0604020202020204" pitchFamily="34" charset="0"/>
        </a:defRPr>
      </a:lvl9pPr>
    </p:titleStyle>
    <p:body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notesSlide" Target="../notesSlides/notesSlide1.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slideLayout" Target="../slideLayouts/slideLayout1.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jpg"/><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1.emf"/><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EC8BF6-7837-DBA8-983D-12E4332B9D18}"/>
              </a:ext>
            </a:extLst>
          </p:cNvPr>
          <p:cNvSpPr/>
          <p:nvPr/>
        </p:nvSpPr>
        <p:spPr>
          <a:xfrm>
            <a:off x="1905" y="1242838"/>
            <a:ext cx="5090512" cy="2679192"/>
          </a:xfrm>
          <a:prstGeom prst="rect">
            <a:avLst/>
          </a:prstGeom>
          <a:solidFill>
            <a:srgbClr val="006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58639CF2-9EC5-5911-86FC-69C80374F65E}"/>
              </a:ext>
            </a:extLst>
          </p:cNvPr>
          <p:cNvSpPr txBox="1">
            <a:spLocks/>
          </p:cNvSpPr>
          <p:nvPr/>
        </p:nvSpPr>
        <p:spPr>
          <a:xfrm>
            <a:off x="457199" y="2621661"/>
            <a:ext cx="3368677" cy="997677"/>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777240" eaLnBrk="1" fontAlgn="auto" hangingPunct="1">
              <a:spcBef>
                <a:spcPts val="0"/>
              </a:spcBef>
              <a:defRPr/>
            </a:pPr>
            <a:r>
              <a:rPr lang="en-US" kern="0" dirty="0">
                <a:solidFill>
                  <a:schemeClr val="bg1"/>
                </a:solidFill>
              </a:rPr>
              <a:t>MetLife’s mobile app puts convenience in the palm of your hands. You can quickly access and manage your  benefit information — anytime, anywhere.</a:t>
            </a:r>
          </a:p>
        </p:txBody>
      </p:sp>
      <p:sp>
        <p:nvSpPr>
          <p:cNvPr id="11" name="Title 2">
            <a:extLst>
              <a:ext uri="{FF2B5EF4-FFF2-40B4-BE49-F238E27FC236}">
                <a16:creationId xmlns:a16="http://schemas.microsoft.com/office/drawing/2014/main" id="{CFF1E65A-84F0-C57F-46A1-A5F26BA8E184}"/>
              </a:ext>
            </a:extLst>
          </p:cNvPr>
          <p:cNvSpPr txBox="1">
            <a:spLocks/>
          </p:cNvSpPr>
          <p:nvPr/>
        </p:nvSpPr>
        <p:spPr>
          <a:xfrm>
            <a:off x="457200" y="1721855"/>
            <a:ext cx="2889316" cy="1141863"/>
          </a:xfrm>
          <a:prstGeom prst="rect">
            <a:avLst/>
          </a:prstGeom>
        </p:spPr>
        <p:txBody>
          <a:bodyPr lIns="0" rIns="0"/>
          <a:lstStyle>
            <a:lvl1pPr algn="l" defTabSz="776288" rtl="0" eaLnBrk="0" fontAlgn="base" hangingPunct="0">
              <a:spcBef>
                <a:spcPct val="0"/>
              </a:spcBef>
              <a:spcAft>
                <a:spcPct val="0"/>
              </a:spcAft>
              <a:defRPr b="1" kern="1200" spc="-50">
                <a:solidFill>
                  <a:schemeClr val="tx1"/>
                </a:solidFill>
                <a:latin typeface="+mj-lt"/>
                <a:ea typeface="+mj-ea"/>
                <a:cs typeface="+mj-cs"/>
              </a:defRPr>
            </a:lvl1pPr>
            <a:lvl2pPr algn="l" defTabSz="776288" rtl="0" eaLnBrk="0" fontAlgn="base" hangingPunct="0">
              <a:spcBef>
                <a:spcPct val="0"/>
              </a:spcBef>
              <a:spcAft>
                <a:spcPct val="0"/>
              </a:spcAft>
              <a:defRPr b="1">
                <a:solidFill>
                  <a:schemeClr val="tx1"/>
                </a:solidFill>
                <a:latin typeface="Arial" panose="020B0604020202020204" pitchFamily="34" charset="0"/>
              </a:defRPr>
            </a:lvl2pPr>
            <a:lvl3pPr algn="l" defTabSz="776288" rtl="0" eaLnBrk="0" fontAlgn="base" hangingPunct="0">
              <a:spcBef>
                <a:spcPct val="0"/>
              </a:spcBef>
              <a:spcAft>
                <a:spcPct val="0"/>
              </a:spcAft>
              <a:defRPr b="1">
                <a:solidFill>
                  <a:schemeClr val="tx1"/>
                </a:solidFill>
                <a:latin typeface="Arial" panose="020B0604020202020204" pitchFamily="34" charset="0"/>
              </a:defRPr>
            </a:lvl3pPr>
            <a:lvl4pPr algn="l" defTabSz="776288" rtl="0" eaLnBrk="0" fontAlgn="base" hangingPunct="0">
              <a:spcBef>
                <a:spcPct val="0"/>
              </a:spcBef>
              <a:spcAft>
                <a:spcPct val="0"/>
              </a:spcAft>
              <a:defRPr b="1">
                <a:solidFill>
                  <a:schemeClr val="tx1"/>
                </a:solidFill>
                <a:latin typeface="Arial" panose="020B0604020202020204" pitchFamily="34" charset="0"/>
              </a:defRPr>
            </a:lvl4pPr>
            <a:lvl5pPr algn="l" defTabSz="776288" rtl="0" eaLnBrk="0" fontAlgn="base" hangingPunct="0">
              <a:spcBef>
                <a:spcPct val="0"/>
              </a:spcBef>
              <a:spcAft>
                <a:spcPct val="0"/>
              </a:spcAft>
              <a:defRPr b="1">
                <a:solidFill>
                  <a:schemeClr val="tx1"/>
                </a:solidFill>
                <a:latin typeface="Arial" panose="020B0604020202020204" pitchFamily="34" charset="0"/>
              </a:defRPr>
            </a:lvl5pPr>
            <a:lvl6pPr marL="457200" algn="l" defTabSz="776288" rtl="0" fontAlgn="base">
              <a:spcBef>
                <a:spcPct val="0"/>
              </a:spcBef>
              <a:spcAft>
                <a:spcPct val="0"/>
              </a:spcAft>
              <a:defRPr b="1">
                <a:solidFill>
                  <a:schemeClr val="tx1"/>
                </a:solidFill>
                <a:latin typeface="Arial" panose="020B0604020202020204" pitchFamily="34" charset="0"/>
              </a:defRPr>
            </a:lvl6pPr>
            <a:lvl7pPr marL="914400" algn="l" defTabSz="776288" rtl="0" fontAlgn="base">
              <a:spcBef>
                <a:spcPct val="0"/>
              </a:spcBef>
              <a:spcAft>
                <a:spcPct val="0"/>
              </a:spcAft>
              <a:defRPr b="1">
                <a:solidFill>
                  <a:schemeClr val="tx1"/>
                </a:solidFill>
                <a:latin typeface="Arial" panose="020B0604020202020204" pitchFamily="34" charset="0"/>
              </a:defRPr>
            </a:lvl7pPr>
            <a:lvl8pPr marL="1371600" algn="l" defTabSz="776288" rtl="0" fontAlgn="base">
              <a:spcBef>
                <a:spcPct val="0"/>
              </a:spcBef>
              <a:spcAft>
                <a:spcPct val="0"/>
              </a:spcAft>
              <a:defRPr b="1">
                <a:solidFill>
                  <a:schemeClr val="tx1"/>
                </a:solidFill>
                <a:latin typeface="Arial" panose="020B0604020202020204" pitchFamily="34" charset="0"/>
              </a:defRPr>
            </a:lvl8pPr>
            <a:lvl9pPr marL="1828800" algn="l" defTabSz="776288" rtl="0" fontAlgn="base">
              <a:spcBef>
                <a:spcPct val="0"/>
              </a:spcBef>
              <a:spcAft>
                <a:spcPct val="0"/>
              </a:spcAft>
              <a:defRPr b="1">
                <a:solidFill>
                  <a:schemeClr val="tx1"/>
                </a:solidFill>
                <a:latin typeface="Arial" panose="020B0604020202020204" pitchFamily="34" charset="0"/>
              </a:defRPr>
            </a:lvl9pPr>
          </a:lstStyle>
          <a:p>
            <a:pPr defTabSz="777240" eaLnBrk="1" fontAlgn="auto" hangingPunct="1">
              <a:spcAft>
                <a:spcPts val="0"/>
              </a:spcAft>
              <a:defRPr/>
            </a:pPr>
            <a:r>
              <a:rPr lang="en-US" sz="2300" b="0" dirty="0">
                <a:solidFill>
                  <a:schemeClr val="bg1"/>
                </a:solidFill>
                <a:latin typeface="Georgia" panose="02040502050405020303" pitchFamily="18" charset="0"/>
              </a:rPr>
              <a:t>Checking your benefits just got easier</a:t>
            </a:r>
          </a:p>
        </p:txBody>
      </p:sp>
      <p:sp>
        <p:nvSpPr>
          <p:cNvPr id="30" name="Rectangle 29">
            <a:extLst>
              <a:ext uri="{FF2B5EF4-FFF2-40B4-BE49-F238E27FC236}">
                <a16:creationId xmlns:a16="http://schemas.microsoft.com/office/drawing/2014/main" id="{6AF1719E-E541-7FD7-4934-34A96BB1DD1E}"/>
              </a:ext>
            </a:extLst>
          </p:cNvPr>
          <p:cNvSpPr/>
          <p:nvPr/>
        </p:nvSpPr>
        <p:spPr bwMode="auto">
          <a:xfrm>
            <a:off x="3946525" y="1581150"/>
            <a:ext cx="3449638" cy="1703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Text Placeholder 3">
            <a:extLst>
              <a:ext uri="{FF2B5EF4-FFF2-40B4-BE49-F238E27FC236}">
                <a16:creationId xmlns:a16="http://schemas.microsoft.com/office/drawing/2014/main" id="{764A0848-B7DE-F638-0A8F-EE628762953C}"/>
              </a:ext>
            </a:extLst>
          </p:cNvPr>
          <p:cNvSpPr txBox="1">
            <a:spLocks/>
          </p:cNvSpPr>
          <p:nvPr/>
        </p:nvSpPr>
        <p:spPr>
          <a:xfrm>
            <a:off x="11428413" y="3454400"/>
            <a:ext cx="3492500" cy="723900"/>
          </a:xfrm>
          <a:prstGeom prst="rect">
            <a:avLst/>
          </a:prstGeom>
        </p:spPr>
        <p:txBody>
          <a:bodyPr lIns="0" tIns="0" rIns="0" bIns="0"/>
          <a:lstStyle>
            <a:lvl1pPr marL="0" indent="0" algn="l" defTabSz="777240" rtl="0" eaLnBrk="1" latinLnBrk="0" hangingPunct="1">
              <a:lnSpc>
                <a:spcPct val="100000"/>
              </a:lnSpc>
              <a:spcBef>
                <a:spcPts val="0"/>
              </a:spcBef>
              <a:spcAft>
                <a:spcPts val="0"/>
              </a:spcAft>
              <a:buFont typeface="Arial" panose="020B0604020202020204" pitchFamily="34" charset="0"/>
              <a:buNone/>
              <a:defRPr sz="1400" kern="1200" spc="-30" baseline="0">
                <a:solidFill>
                  <a:schemeClr val="tx1"/>
                </a:solidFill>
                <a:latin typeface="+mn-lt"/>
                <a:ea typeface="+mn-ea"/>
                <a:cs typeface="+mn-cs"/>
              </a:defRPr>
            </a:lvl1pPr>
            <a:lvl2pPr marL="115888" indent="-115888" algn="l" defTabSz="777240" rtl="0" eaLnBrk="1" latinLnBrk="0" hangingPunct="1">
              <a:lnSpc>
                <a:spcPct val="100000"/>
              </a:lnSpc>
              <a:spcBef>
                <a:spcPts val="200"/>
              </a:spcBef>
              <a:buFont typeface="Arial" panose="020B0604020202020204" pitchFamily="34" charset="0"/>
              <a:buChar char="•"/>
              <a:defRPr sz="1000" kern="1200" spc="0" baseline="0">
                <a:solidFill>
                  <a:schemeClr val="tx1"/>
                </a:solidFill>
                <a:latin typeface="+mn-lt"/>
                <a:ea typeface="+mn-ea"/>
                <a:cs typeface="+mn-cs"/>
              </a:defRPr>
            </a:lvl2pPr>
            <a:lvl3pPr marL="230188" indent="-111125" algn="l" defTabSz="777240" rtl="0" eaLnBrk="1" latinLnBrk="0" hangingPunct="1">
              <a:lnSpc>
                <a:spcPct val="100000"/>
              </a:lnSpc>
              <a:spcBef>
                <a:spcPts val="200"/>
              </a:spcBef>
              <a:buFont typeface="Arial" panose="020B0604020202020204" pitchFamily="34" charset="0"/>
              <a:buChar char="–"/>
              <a:defRPr sz="1000" kern="1200" spc="0" baseline="0">
                <a:solidFill>
                  <a:schemeClr val="tx1"/>
                </a:solidFill>
                <a:latin typeface="+mn-lt"/>
                <a:ea typeface="+mn-ea"/>
                <a:cs typeface="+mn-cs"/>
              </a:defRPr>
            </a:lvl3pPr>
            <a:lvl4pPr marL="341313" indent="-111125" algn="l" defTabSz="777240" rtl="0" eaLnBrk="1" latinLnBrk="0" hangingPunct="1">
              <a:lnSpc>
                <a:spcPct val="100000"/>
              </a:lnSpc>
              <a:spcBef>
                <a:spcPts val="200"/>
              </a:spcBef>
              <a:buFont typeface="Arial" panose="020B0604020202020204" pitchFamily="34" charset="0"/>
              <a:buChar char="•"/>
              <a:defRPr sz="1000" kern="1200" spc="0" baseline="0">
                <a:solidFill>
                  <a:schemeClr val="tx1"/>
                </a:solidFill>
                <a:latin typeface="+mn-lt"/>
                <a:ea typeface="+mn-ea"/>
                <a:cs typeface="+mn-cs"/>
              </a:defRPr>
            </a:lvl4pPr>
            <a:lvl5pPr marL="457200" indent="-115888" algn="l" defTabSz="777240" rtl="0" eaLnBrk="1" latinLnBrk="0" hangingPunct="1">
              <a:lnSpc>
                <a:spcPct val="100000"/>
              </a:lnSpc>
              <a:spcBef>
                <a:spcPts val="200"/>
              </a:spcBef>
              <a:buFont typeface="Arial" panose="020B0604020202020204" pitchFamily="34" charset="0"/>
              <a:buChar char="–"/>
              <a:defRPr sz="1000" kern="1200" spc="0" baseline="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fontAlgn="auto">
              <a:defRPr/>
            </a:pPr>
            <a:endParaRPr lang="en-US"/>
          </a:p>
        </p:txBody>
      </p:sp>
      <p:sp>
        <p:nvSpPr>
          <p:cNvPr id="32" name="Title 1">
            <a:extLst>
              <a:ext uri="{FF2B5EF4-FFF2-40B4-BE49-F238E27FC236}">
                <a16:creationId xmlns:a16="http://schemas.microsoft.com/office/drawing/2014/main" id="{7FA09C0A-67CB-D7A3-6E2F-F46AFF757F4A}"/>
              </a:ext>
            </a:extLst>
          </p:cNvPr>
          <p:cNvSpPr txBox="1">
            <a:spLocks/>
          </p:cNvSpPr>
          <p:nvPr/>
        </p:nvSpPr>
        <p:spPr>
          <a:xfrm>
            <a:off x="11428413" y="2820988"/>
            <a:ext cx="3492500" cy="612775"/>
          </a:xfrm>
          <a:prstGeom prst="rect">
            <a:avLst/>
          </a:prstGeom>
        </p:spPr>
        <p:txBody>
          <a:bodyPr lIns="0" tIns="0" rIns="0" bIns="0"/>
          <a:lstStyle>
            <a:lvl1pPr algn="l" defTabSz="777240" rtl="0" eaLnBrk="1" latinLnBrk="0" hangingPunct="1">
              <a:lnSpc>
                <a:spcPct val="100000"/>
              </a:lnSpc>
              <a:spcBef>
                <a:spcPct val="0"/>
              </a:spcBef>
              <a:buNone/>
              <a:defRPr sz="1800" b="1" kern="1200" spc="-50" baseline="0">
                <a:solidFill>
                  <a:schemeClr val="tx1"/>
                </a:solidFill>
                <a:latin typeface="+mj-lt"/>
                <a:ea typeface="+mj-ea"/>
                <a:cs typeface="+mj-cs"/>
              </a:defRPr>
            </a:lvl1pPr>
          </a:lstStyle>
          <a:p>
            <a:pPr fontAlgn="auto">
              <a:spcAft>
                <a:spcPts val="0"/>
              </a:spcAft>
              <a:defRPr/>
            </a:pPr>
            <a:endParaRPr lang="en-US"/>
          </a:p>
        </p:txBody>
      </p:sp>
      <p:sp>
        <p:nvSpPr>
          <p:cNvPr id="17" name="Text Placeholder 65">
            <a:extLst>
              <a:ext uri="{FF2B5EF4-FFF2-40B4-BE49-F238E27FC236}">
                <a16:creationId xmlns:a16="http://schemas.microsoft.com/office/drawing/2014/main" id="{06672C50-3F17-EE66-D8A6-0CEA9F9F1FB3}"/>
              </a:ext>
            </a:extLst>
          </p:cNvPr>
          <p:cNvSpPr txBox="1">
            <a:spLocks noChangeArrowheads="1"/>
          </p:cNvSpPr>
          <p:nvPr/>
        </p:nvSpPr>
        <p:spPr bwMode="auto">
          <a:xfrm>
            <a:off x="3563375" y="4579297"/>
            <a:ext cx="692073" cy="36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defTabSz="776288">
              <a:defRPr>
                <a:solidFill>
                  <a:schemeClr val="tx1"/>
                </a:solidFill>
                <a:latin typeface="Arial" panose="020B0604020202020204" pitchFamily="34" charset="0"/>
              </a:defRPr>
            </a:lvl1pPr>
            <a:lvl2pPr marL="115888" indent="-115888" defTabSz="776288">
              <a:defRPr>
                <a:solidFill>
                  <a:schemeClr val="tx1"/>
                </a:solidFill>
                <a:latin typeface="Arial" panose="020B0604020202020204" pitchFamily="34" charset="0"/>
              </a:defRPr>
            </a:lvl2pPr>
            <a:lvl3pPr marL="230188" indent="-111125" defTabSz="776288">
              <a:defRPr>
                <a:solidFill>
                  <a:schemeClr val="tx1"/>
                </a:solidFill>
                <a:latin typeface="Arial" panose="020B0604020202020204" pitchFamily="34" charset="0"/>
              </a:defRPr>
            </a:lvl3pPr>
            <a:lvl4pPr marL="341313" indent="-111125" defTabSz="776288">
              <a:defRPr>
                <a:solidFill>
                  <a:schemeClr val="tx1"/>
                </a:solidFill>
                <a:latin typeface="Arial" panose="020B0604020202020204" pitchFamily="34" charset="0"/>
              </a:defRPr>
            </a:lvl4pPr>
            <a:lvl5pPr marL="457200" indent="-115888" defTabSz="776288">
              <a:defRPr>
                <a:solidFill>
                  <a:schemeClr val="tx1"/>
                </a:solidFill>
                <a:latin typeface="Arial" panose="020B0604020202020204" pitchFamily="34" charset="0"/>
              </a:defRPr>
            </a:lvl5pPr>
            <a:lvl6pPr marL="914400" indent="-115888" defTabSz="776288" eaLnBrk="0" fontAlgn="base" hangingPunct="0">
              <a:spcBef>
                <a:spcPct val="0"/>
              </a:spcBef>
              <a:spcAft>
                <a:spcPct val="0"/>
              </a:spcAft>
              <a:defRPr>
                <a:solidFill>
                  <a:schemeClr val="tx1"/>
                </a:solidFill>
                <a:latin typeface="Arial" panose="020B0604020202020204" pitchFamily="34" charset="0"/>
              </a:defRPr>
            </a:lvl6pPr>
            <a:lvl7pPr marL="1371600" indent="-115888" defTabSz="776288" eaLnBrk="0" fontAlgn="base" hangingPunct="0">
              <a:spcBef>
                <a:spcPct val="0"/>
              </a:spcBef>
              <a:spcAft>
                <a:spcPct val="0"/>
              </a:spcAft>
              <a:defRPr>
                <a:solidFill>
                  <a:schemeClr val="tx1"/>
                </a:solidFill>
                <a:latin typeface="Arial" panose="020B0604020202020204" pitchFamily="34" charset="0"/>
              </a:defRPr>
            </a:lvl7pPr>
            <a:lvl8pPr marL="1828800" indent="-115888" defTabSz="776288" eaLnBrk="0" fontAlgn="base" hangingPunct="0">
              <a:spcBef>
                <a:spcPct val="0"/>
              </a:spcBef>
              <a:spcAft>
                <a:spcPct val="0"/>
              </a:spcAft>
              <a:defRPr>
                <a:solidFill>
                  <a:schemeClr val="tx1"/>
                </a:solidFill>
                <a:latin typeface="Arial" panose="020B0604020202020204" pitchFamily="34" charset="0"/>
              </a:defRPr>
            </a:lvl8pPr>
            <a:lvl9pPr marL="2286000" indent="-115888" defTabSz="776288"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200"/>
              </a:spcBef>
            </a:pPr>
            <a:endParaRPr lang="en-US" altLang="en-US" sz="1000" dirty="0"/>
          </a:p>
        </p:txBody>
      </p:sp>
      <p:sp>
        <p:nvSpPr>
          <p:cNvPr id="14" name="Google Shape;88;p1">
            <a:extLst>
              <a:ext uri="{FF2B5EF4-FFF2-40B4-BE49-F238E27FC236}">
                <a16:creationId xmlns:a16="http://schemas.microsoft.com/office/drawing/2014/main" id="{863CF400-7E56-B0D7-9525-F97A9F6D249B}"/>
              </a:ext>
            </a:extLst>
          </p:cNvPr>
          <p:cNvSpPr txBox="1">
            <a:spLocks noChangeArrowheads="1"/>
          </p:cNvSpPr>
          <p:nvPr/>
        </p:nvSpPr>
        <p:spPr bwMode="auto">
          <a:xfrm>
            <a:off x="2217970" y="433878"/>
            <a:ext cx="3890729" cy="550744"/>
          </a:xfrm>
          <a:prstGeom prst="rect">
            <a:avLst/>
          </a:prstGeom>
          <a:noFill/>
          <a:ln>
            <a:noFill/>
          </a:ln>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5000"/>
              </a:lnSpc>
              <a:buClr>
                <a:schemeClr val="accent1"/>
              </a:buClr>
              <a:buSzPts val="1900"/>
              <a:defRPr/>
            </a:pPr>
            <a:r>
              <a:rPr lang="en-US" altLang="en-US" sz="1600" dirty="0">
                <a:solidFill>
                  <a:schemeClr val="accent2"/>
                </a:solidFill>
                <a:latin typeface="+mj-lt"/>
                <a:cs typeface="Arial"/>
              </a:rPr>
              <a:t>MetLife US Mobile App</a:t>
            </a:r>
          </a:p>
        </p:txBody>
      </p:sp>
      <p:pic>
        <p:nvPicPr>
          <p:cNvPr id="15" name="Picture 14">
            <a:extLst>
              <a:ext uri="{FF2B5EF4-FFF2-40B4-BE49-F238E27FC236}">
                <a16:creationId xmlns:a16="http://schemas.microsoft.com/office/drawing/2014/main" id="{02D62A1F-70A8-9E5D-28A1-6BD6287F1B96}"/>
              </a:ext>
            </a:extLst>
          </p:cNvPr>
          <p:cNvPicPr>
            <a:picLocks noChangeAspect="1"/>
          </p:cNvPicPr>
          <p:nvPr/>
        </p:nvPicPr>
        <p:blipFill rotWithShape="1">
          <a:blip r:embed="rId4"/>
          <a:srcRect l="1" t="37609" r="49729" b="40707"/>
          <a:stretch/>
        </p:blipFill>
        <p:spPr>
          <a:xfrm>
            <a:off x="140607" y="333160"/>
            <a:ext cx="1920240" cy="640080"/>
          </a:xfrm>
          <a:prstGeom prst="rect">
            <a:avLst/>
          </a:prstGeom>
        </p:spPr>
      </p:pic>
      <p:pic>
        <p:nvPicPr>
          <p:cNvPr id="10" name="Picture 9" descr="A person smiling while holding a phone&#10;&#10;Description automatically generated with medium confidence">
            <a:extLst>
              <a:ext uri="{FF2B5EF4-FFF2-40B4-BE49-F238E27FC236}">
                <a16:creationId xmlns:a16="http://schemas.microsoft.com/office/drawing/2014/main" id="{B4F5E49D-E173-FCE9-931F-835A304B4D03}"/>
              </a:ext>
            </a:extLst>
          </p:cNvPr>
          <p:cNvPicPr>
            <a:picLocks noChangeAspect="1"/>
          </p:cNvPicPr>
          <p:nvPr/>
        </p:nvPicPr>
        <p:blipFill rotWithShape="1">
          <a:blip r:embed="rId5"/>
          <a:srcRect l="28854" t="4348" r="5033" b="23008"/>
          <a:stretch/>
        </p:blipFill>
        <p:spPr>
          <a:xfrm>
            <a:off x="4114870" y="1242838"/>
            <a:ext cx="3657530" cy="2679192"/>
          </a:xfrm>
          <a:prstGeom prst="rect">
            <a:avLst/>
          </a:prstGeom>
        </p:spPr>
      </p:pic>
      <p:sp>
        <p:nvSpPr>
          <p:cNvPr id="12" name="Text Placeholder 64">
            <a:extLst>
              <a:ext uri="{FF2B5EF4-FFF2-40B4-BE49-F238E27FC236}">
                <a16:creationId xmlns:a16="http://schemas.microsoft.com/office/drawing/2014/main" id="{B8432CAB-8F22-CF9E-DFAB-F7243F9FCCDA}"/>
              </a:ext>
            </a:extLst>
          </p:cNvPr>
          <p:cNvSpPr txBox="1">
            <a:spLocks noChangeArrowheads="1"/>
          </p:cNvSpPr>
          <p:nvPr/>
        </p:nvSpPr>
        <p:spPr bwMode="auto">
          <a:xfrm>
            <a:off x="458275" y="4425309"/>
            <a:ext cx="4259263" cy="307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eaLnBrk="1" hangingPunct="1">
              <a:spcAft>
                <a:spcPct val="0"/>
              </a:spcAft>
            </a:pPr>
            <a:r>
              <a:rPr lang="en-US" altLang="en-US" sz="1800" dirty="0">
                <a:latin typeface="Georgia" panose="02040502050405020303" pitchFamily="18" charset="0"/>
              </a:rPr>
              <a:t>Dental Insurance</a:t>
            </a:r>
            <a:endParaRPr lang="en-US" altLang="en-US" sz="1800" baseline="30000" dirty="0">
              <a:latin typeface="Georgia" panose="02040502050405020303" pitchFamily="18" charset="0"/>
            </a:endParaRPr>
          </a:p>
        </p:txBody>
      </p:sp>
      <p:sp>
        <p:nvSpPr>
          <p:cNvPr id="18" name="Text Placeholder 65">
            <a:extLst>
              <a:ext uri="{FF2B5EF4-FFF2-40B4-BE49-F238E27FC236}">
                <a16:creationId xmlns:a16="http://schemas.microsoft.com/office/drawing/2014/main" id="{55D5A631-663D-7B38-36FF-04FC325BC0E3}"/>
              </a:ext>
            </a:extLst>
          </p:cNvPr>
          <p:cNvSpPr txBox="1">
            <a:spLocks noChangeArrowheads="1"/>
          </p:cNvSpPr>
          <p:nvPr/>
        </p:nvSpPr>
        <p:spPr bwMode="auto">
          <a:xfrm>
            <a:off x="2595617" y="4883794"/>
            <a:ext cx="2336650" cy="16938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171450" indent="-171450" eaLnBrk="1" hangingPunct="1">
              <a:spcBef>
                <a:spcPts val="200"/>
              </a:spcBef>
              <a:spcAft>
                <a:spcPct val="0"/>
              </a:spcAft>
              <a:buFont typeface="Arial" panose="020B0604020202020204" pitchFamily="34" charset="0"/>
              <a:buChar char="•"/>
            </a:pPr>
            <a:r>
              <a:rPr lang="en-US" altLang="en-US" sz="1100" dirty="0"/>
              <a:t>PPO Plans Only: Book an appointment</a:t>
            </a:r>
          </a:p>
          <a:p>
            <a:pPr marL="171450" indent="-171450" eaLnBrk="1" hangingPunct="1">
              <a:spcBef>
                <a:spcPts val="200"/>
              </a:spcBef>
              <a:spcAft>
                <a:spcPct val="0"/>
              </a:spcAft>
              <a:buFont typeface="Arial" panose="020B0604020202020204" pitchFamily="34" charset="0"/>
              <a:buChar char="•"/>
            </a:pPr>
            <a:r>
              <a:rPr lang="en-US" altLang="en-US" sz="1100" dirty="0"/>
              <a:t>PPO Plans Only: Provider reviews and ratings</a:t>
            </a:r>
          </a:p>
          <a:p>
            <a:pPr marL="171450" indent="-171450" eaLnBrk="1" hangingPunct="1">
              <a:spcBef>
                <a:spcPts val="200"/>
              </a:spcBef>
              <a:spcAft>
                <a:spcPct val="0"/>
              </a:spcAft>
              <a:buFont typeface="Arial" panose="020B0604020202020204" pitchFamily="34" charset="0"/>
              <a:buChar char="•"/>
            </a:pPr>
            <a:r>
              <a:rPr lang="en-US" altLang="en-US" sz="1100" dirty="0"/>
              <a:t>PPO Plans Only: Provider reviews and ratings</a:t>
            </a:r>
          </a:p>
          <a:p>
            <a:pPr marL="171450" indent="-171450" eaLnBrk="1" hangingPunct="1">
              <a:spcBef>
                <a:spcPts val="200"/>
              </a:spcBef>
              <a:spcAft>
                <a:spcPct val="0"/>
              </a:spcAft>
              <a:buFont typeface="Arial" panose="020B0604020202020204" pitchFamily="34" charset="0"/>
              <a:buChar char="•"/>
            </a:pPr>
            <a:r>
              <a:rPr lang="en-US" altLang="en-US" sz="1100" dirty="0"/>
              <a:t>View and save ID card</a:t>
            </a:r>
          </a:p>
        </p:txBody>
      </p:sp>
      <p:sp>
        <p:nvSpPr>
          <p:cNvPr id="21" name="Text Placeholder 65">
            <a:extLst>
              <a:ext uri="{FF2B5EF4-FFF2-40B4-BE49-F238E27FC236}">
                <a16:creationId xmlns:a16="http://schemas.microsoft.com/office/drawing/2014/main" id="{3D4F1E4C-7C64-DB7A-CAD8-12FAF6268A92}"/>
              </a:ext>
            </a:extLst>
          </p:cNvPr>
          <p:cNvSpPr txBox="1">
            <a:spLocks noChangeArrowheads="1"/>
          </p:cNvSpPr>
          <p:nvPr/>
        </p:nvSpPr>
        <p:spPr bwMode="auto">
          <a:xfrm>
            <a:off x="458274" y="4883793"/>
            <a:ext cx="1969549" cy="20481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171450" indent="-171450" eaLnBrk="1" hangingPunct="1">
              <a:spcBef>
                <a:spcPts val="200"/>
              </a:spcBef>
              <a:spcAft>
                <a:spcPct val="0"/>
              </a:spcAft>
              <a:buFont typeface="Arial" panose="020B0604020202020204" pitchFamily="34" charset="0"/>
              <a:buChar char="•"/>
            </a:pPr>
            <a:r>
              <a:rPr lang="en-US" altLang="en-US" sz="1100" dirty="0"/>
              <a:t>Find a dentist</a:t>
            </a:r>
          </a:p>
          <a:p>
            <a:pPr marL="171450" indent="-171450" eaLnBrk="1" hangingPunct="1">
              <a:spcBef>
                <a:spcPts val="200"/>
              </a:spcBef>
              <a:spcAft>
                <a:spcPct val="0"/>
              </a:spcAft>
              <a:buFont typeface="Arial" panose="020B0604020202020204" pitchFamily="34" charset="0"/>
              <a:buChar char="•"/>
            </a:pPr>
            <a:r>
              <a:rPr lang="en-US" altLang="en-US" sz="1100" dirty="0"/>
              <a:t>PPO Plans Only: Plan based cost estimator for dental procedures</a:t>
            </a:r>
          </a:p>
          <a:p>
            <a:pPr marL="171450" indent="-171450" eaLnBrk="1" hangingPunct="1">
              <a:spcBef>
                <a:spcPts val="200"/>
              </a:spcBef>
              <a:spcAft>
                <a:spcPct val="0"/>
              </a:spcAft>
              <a:buFont typeface="Arial" panose="020B0604020202020204" pitchFamily="34" charset="0"/>
              <a:buChar char="•"/>
            </a:pPr>
            <a:r>
              <a:rPr lang="en-US" altLang="en-US" sz="1100" dirty="0"/>
              <a:t>PPO Plans Only: View your Plan Summary</a:t>
            </a:r>
          </a:p>
          <a:p>
            <a:pPr marL="171450" indent="-171450" eaLnBrk="1" hangingPunct="1">
              <a:spcBef>
                <a:spcPts val="200"/>
              </a:spcBef>
              <a:spcAft>
                <a:spcPct val="0"/>
              </a:spcAft>
              <a:buFont typeface="Arial" panose="020B0604020202020204" pitchFamily="34" charset="0"/>
              <a:buChar char="•"/>
            </a:pPr>
            <a:r>
              <a:rPr lang="en-US" altLang="en-US" sz="1100" dirty="0"/>
              <a:t>PPO Plans Only: View your claims</a:t>
            </a:r>
          </a:p>
        </p:txBody>
      </p:sp>
      <p:sp>
        <p:nvSpPr>
          <p:cNvPr id="25" name="Text Placeholder 64">
            <a:extLst>
              <a:ext uri="{FF2B5EF4-FFF2-40B4-BE49-F238E27FC236}">
                <a16:creationId xmlns:a16="http://schemas.microsoft.com/office/drawing/2014/main" id="{7399FE59-5BB9-9958-6B39-B79C4BAA1C65}"/>
              </a:ext>
            </a:extLst>
          </p:cNvPr>
          <p:cNvSpPr txBox="1">
            <a:spLocks noChangeArrowheads="1"/>
          </p:cNvSpPr>
          <p:nvPr/>
        </p:nvSpPr>
        <p:spPr bwMode="auto">
          <a:xfrm>
            <a:off x="565100" y="6670198"/>
            <a:ext cx="4259263" cy="307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eaLnBrk="1" hangingPunct="1">
              <a:spcAft>
                <a:spcPct val="0"/>
              </a:spcAft>
            </a:pPr>
            <a:r>
              <a:rPr lang="en-US" altLang="en-US" sz="1800" dirty="0">
                <a:latin typeface="Georgia" panose="02040502050405020303" pitchFamily="18" charset="0"/>
              </a:rPr>
              <a:t>Disability Insurance</a:t>
            </a:r>
          </a:p>
        </p:txBody>
      </p:sp>
      <p:sp>
        <p:nvSpPr>
          <p:cNvPr id="26" name="Text Placeholder 65">
            <a:extLst>
              <a:ext uri="{FF2B5EF4-FFF2-40B4-BE49-F238E27FC236}">
                <a16:creationId xmlns:a16="http://schemas.microsoft.com/office/drawing/2014/main" id="{3BC017E6-7DC7-C6DD-7C03-B8C183C79936}"/>
              </a:ext>
            </a:extLst>
          </p:cNvPr>
          <p:cNvSpPr txBox="1">
            <a:spLocks noChangeArrowheads="1"/>
          </p:cNvSpPr>
          <p:nvPr/>
        </p:nvSpPr>
        <p:spPr bwMode="auto">
          <a:xfrm>
            <a:off x="2594540" y="7145435"/>
            <a:ext cx="2186360" cy="393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171450" indent="-171450" eaLnBrk="1" hangingPunct="1">
              <a:spcBef>
                <a:spcPts val="200"/>
              </a:spcBef>
              <a:spcAft>
                <a:spcPct val="0"/>
              </a:spcAft>
              <a:buFont typeface="Arial" panose="020B0604020202020204" pitchFamily="34" charset="0"/>
              <a:buChar char="•"/>
            </a:pPr>
            <a:r>
              <a:rPr lang="en-US" altLang="en-US" sz="1100" dirty="0"/>
              <a:t>Set up direct deposit for benefit payments </a:t>
            </a:r>
          </a:p>
          <a:p>
            <a:pPr eaLnBrk="1" hangingPunct="1">
              <a:spcBef>
                <a:spcPts val="200"/>
              </a:spcBef>
              <a:spcAft>
                <a:spcPct val="0"/>
              </a:spcAft>
            </a:pPr>
            <a:endParaRPr lang="en-US" altLang="en-US" sz="1100" dirty="0"/>
          </a:p>
        </p:txBody>
      </p:sp>
      <p:sp>
        <p:nvSpPr>
          <p:cNvPr id="29" name="Text Placeholder 65">
            <a:extLst>
              <a:ext uri="{FF2B5EF4-FFF2-40B4-BE49-F238E27FC236}">
                <a16:creationId xmlns:a16="http://schemas.microsoft.com/office/drawing/2014/main" id="{1AF971E4-F12A-D531-2345-3A02759F2153}"/>
              </a:ext>
            </a:extLst>
          </p:cNvPr>
          <p:cNvSpPr txBox="1">
            <a:spLocks noChangeArrowheads="1"/>
          </p:cNvSpPr>
          <p:nvPr/>
        </p:nvSpPr>
        <p:spPr bwMode="auto">
          <a:xfrm>
            <a:off x="457197" y="7145435"/>
            <a:ext cx="1969549" cy="307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171450" indent="-171450" eaLnBrk="1" hangingPunct="1">
              <a:spcBef>
                <a:spcPts val="200"/>
              </a:spcBef>
              <a:spcAft>
                <a:spcPct val="0"/>
              </a:spcAft>
              <a:buFont typeface="Arial" panose="020B0604020202020204" pitchFamily="34" charset="0"/>
              <a:buChar char="•"/>
            </a:pPr>
            <a:r>
              <a:rPr lang="en-US" altLang="en-US" sz="1100" dirty="0"/>
              <a:t>View and update claim  information</a:t>
            </a:r>
          </a:p>
          <a:p>
            <a:pPr marL="171450" indent="-171450" eaLnBrk="1" hangingPunct="1">
              <a:spcBef>
                <a:spcPts val="200"/>
              </a:spcBef>
              <a:spcAft>
                <a:spcPct val="0"/>
              </a:spcAft>
              <a:buFont typeface="Arial" panose="020B0604020202020204" pitchFamily="34" charset="0"/>
              <a:buChar char="•"/>
            </a:pPr>
            <a:endParaRPr lang="en-US" altLang="en-US" sz="1100" dirty="0"/>
          </a:p>
        </p:txBody>
      </p:sp>
      <p:pic>
        <p:nvPicPr>
          <p:cNvPr id="35" name="object 8">
            <a:extLst>
              <a:ext uri="{FF2B5EF4-FFF2-40B4-BE49-F238E27FC236}">
                <a16:creationId xmlns:a16="http://schemas.microsoft.com/office/drawing/2014/main" id="{647DFAF0-2241-AB83-EA49-4243218C23F7}"/>
              </a:ext>
            </a:extLst>
          </p:cNvPr>
          <p:cNvPicPr/>
          <p:nvPr/>
        </p:nvPicPr>
        <p:blipFill>
          <a:blip r:embed="rId6" cstate="print"/>
          <a:stretch>
            <a:fillRect/>
          </a:stretch>
        </p:blipFill>
        <p:spPr>
          <a:xfrm>
            <a:off x="6510046" y="8577246"/>
            <a:ext cx="658355" cy="658355"/>
          </a:xfrm>
          <a:prstGeom prst="rect">
            <a:avLst/>
          </a:prstGeom>
        </p:spPr>
      </p:pic>
      <p:pic>
        <p:nvPicPr>
          <p:cNvPr id="36" name="object 9">
            <a:extLst>
              <a:ext uri="{FF2B5EF4-FFF2-40B4-BE49-F238E27FC236}">
                <a16:creationId xmlns:a16="http://schemas.microsoft.com/office/drawing/2014/main" id="{CEA00577-68F5-29C2-64EE-F84AE3BD2177}"/>
              </a:ext>
            </a:extLst>
          </p:cNvPr>
          <p:cNvPicPr/>
          <p:nvPr/>
        </p:nvPicPr>
        <p:blipFill>
          <a:blip r:embed="rId7" cstate="print"/>
          <a:stretch>
            <a:fillRect/>
          </a:stretch>
        </p:blipFill>
        <p:spPr>
          <a:xfrm>
            <a:off x="6534371" y="9348389"/>
            <a:ext cx="615755" cy="216407"/>
          </a:xfrm>
          <a:prstGeom prst="rect">
            <a:avLst/>
          </a:prstGeom>
        </p:spPr>
      </p:pic>
      <p:pic>
        <p:nvPicPr>
          <p:cNvPr id="37" name="object 10">
            <a:extLst>
              <a:ext uri="{FF2B5EF4-FFF2-40B4-BE49-F238E27FC236}">
                <a16:creationId xmlns:a16="http://schemas.microsoft.com/office/drawing/2014/main" id="{44D9C436-016D-F33E-CE3D-D7C2AC1B3933}"/>
              </a:ext>
            </a:extLst>
          </p:cNvPr>
          <p:cNvPicPr/>
          <p:nvPr/>
        </p:nvPicPr>
        <p:blipFill>
          <a:blip r:embed="rId8" cstate="print"/>
          <a:stretch>
            <a:fillRect/>
          </a:stretch>
        </p:blipFill>
        <p:spPr>
          <a:xfrm>
            <a:off x="5604790" y="9342294"/>
            <a:ext cx="649211" cy="225551"/>
          </a:xfrm>
          <a:prstGeom prst="rect">
            <a:avLst/>
          </a:prstGeom>
        </p:spPr>
      </p:pic>
      <p:pic>
        <p:nvPicPr>
          <p:cNvPr id="39" name="object 11">
            <a:extLst>
              <a:ext uri="{FF2B5EF4-FFF2-40B4-BE49-F238E27FC236}">
                <a16:creationId xmlns:a16="http://schemas.microsoft.com/office/drawing/2014/main" id="{F9F12730-4BF1-D81F-BA57-142DA5F8E408}"/>
              </a:ext>
            </a:extLst>
          </p:cNvPr>
          <p:cNvPicPr/>
          <p:nvPr/>
        </p:nvPicPr>
        <p:blipFill>
          <a:blip r:embed="rId9" cstate="print"/>
          <a:stretch>
            <a:fillRect/>
          </a:stretch>
        </p:blipFill>
        <p:spPr>
          <a:xfrm>
            <a:off x="5604790" y="8589437"/>
            <a:ext cx="652259" cy="649223"/>
          </a:xfrm>
          <a:prstGeom prst="rect">
            <a:avLst/>
          </a:prstGeom>
        </p:spPr>
      </p:pic>
      <p:sp>
        <p:nvSpPr>
          <p:cNvPr id="40" name="Text Placeholder 13">
            <a:extLst>
              <a:ext uri="{FF2B5EF4-FFF2-40B4-BE49-F238E27FC236}">
                <a16:creationId xmlns:a16="http://schemas.microsoft.com/office/drawing/2014/main" id="{F83DDB85-6DDE-AD9D-1EC4-E85A2FC02E9A}"/>
              </a:ext>
            </a:extLst>
          </p:cNvPr>
          <p:cNvSpPr txBox="1">
            <a:spLocks noChangeArrowheads="1"/>
          </p:cNvSpPr>
          <p:nvPr/>
        </p:nvSpPr>
        <p:spPr bwMode="auto">
          <a:xfrm>
            <a:off x="5601139" y="7145434"/>
            <a:ext cx="1710975" cy="1477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lgn="l" defTabSz="776288" rtl="0" eaLnBrk="0" fontAlgn="base" hangingPunct="0">
              <a:spcBef>
                <a:spcPct val="0"/>
              </a:spcBef>
              <a:spcAft>
                <a:spcPts val="600"/>
              </a:spcAft>
              <a:buFont typeface="Arial" panose="020B0604020202020204" pitchFamily="34" charset="0"/>
              <a:defRPr sz="1000" kern="1200">
                <a:solidFill>
                  <a:schemeClr val="tx1"/>
                </a:solidFill>
                <a:latin typeface="+mn-lt"/>
                <a:ea typeface="+mn-ea"/>
                <a:cs typeface="+mn-cs"/>
              </a:defRPr>
            </a:lvl1pPr>
            <a:lvl2pPr marL="115888"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eaLnBrk="1" hangingPunct="1"/>
            <a:r>
              <a:rPr lang="en-US" altLang="en-US" sz="1200" b="1" dirty="0">
                <a:solidFill>
                  <a:srgbClr val="0090DA"/>
                </a:solidFill>
              </a:rPr>
              <a:t>It is easy to get the MetLife US Mobile app</a:t>
            </a:r>
          </a:p>
          <a:p>
            <a:pPr eaLnBrk="1" hangingPunct="1"/>
            <a:r>
              <a:rPr lang="en-US" altLang="en-US" sz="1100" dirty="0"/>
              <a:t>Search “MetLife” in the App Store</a:t>
            </a:r>
            <a:r>
              <a:rPr lang="en-US" altLang="en-US" sz="1100" baseline="30000" dirty="0"/>
              <a:t>®</a:t>
            </a:r>
            <a:r>
              <a:rPr lang="en-US" altLang="en-US" sz="1100" dirty="0"/>
              <a:t> or Google Play</a:t>
            </a:r>
            <a:r>
              <a:rPr lang="en-US" altLang="en-US" sz="1100" baseline="30000" dirty="0"/>
              <a:t>®</a:t>
            </a:r>
            <a:r>
              <a:rPr lang="en-US" altLang="en-US" sz="1100" dirty="0"/>
              <a:t> and  download the MetLife US Mobile </a:t>
            </a:r>
            <a:r>
              <a:rPr lang="en-US" altLang="en-US" sz="1100" dirty="0" err="1"/>
              <a:t>App,or</a:t>
            </a:r>
            <a:r>
              <a:rPr lang="en-US" altLang="en-US" sz="1100" dirty="0"/>
              <a:t> scan these QR codes.</a:t>
            </a:r>
          </a:p>
          <a:p>
            <a:pPr eaLnBrk="1" hangingPunct="1"/>
            <a:endParaRPr lang="en-US" altLang="en-US" sz="1200" dirty="0">
              <a:solidFill>
                <a:srgbClr val="0090DA"/>
              </a:solidFill>
            </a:endParaRPr>
          </a:p>
        </p:txBody>
      </p:sp>
      <p:grpSp>
        <p:nvGrpSpPr>
          <p:cNvPr id="41" name="object 12">
            <a:extLst>
              <a:ext uri="{FF2B5EF4-FFF2-40B4-BE49-F238E27FC236}">
                <a16:creationId xmlns:a16="http://schemas.microsoft.com/office/drawing/2014/main" id="{B7149183-0CBC-61FF-2798-209337B3AAB2}"/>
              </a:ext>
            </a:extLst>
          </p:cNvPr>
          <p:cNvGrpSpPr/>
          <p:nvPr/>
        </p:nvGrpSpPr>
        <p:grpSpPr>
          <a:xfrm>
            <a:off x="5532923" y="4013572"/>
            <a:ext cx="1942672" cy="3333195"/>
            <a:chOff x="4136313" y="1774113"/>
            <a:chExt cx="2679697" cy="4749798"/>
          </a:xfrm>
        </p:grpSpPr>
        <p:pic>
          <p:nvPicPr>
            <p:cNvPr id="42" name="object 13">
              <a:extLst>
                <a:ext uri="{FF2B5EF4-FFF2-40B4-BE49-F238E27FC236}">
                  <a16:creationId xmlns:a16="http://schemas.microsoft.com/office/drawing/2014/main" id="{67CD8A10-1D6F-734A-92D6-EAC60A0DDE8A}"/>
                </a:ext>
              </a:extLst>
            </p:cNvPr>
            <p:cNvPicPr/>
            <p:nvPr/>
          </p:nvPicPr>
          <p:blipFill>
            <a:blip r:embed="rId10" cstate="print"/>
            <a:stretch>
              <a:fillRect/>
            </a:stretch>
          </p:blipFill>
          <p:spPr>
            <a:xfrm>
              <a:off x="4136313" y="1774113"/>
              <a:ext cx="2679697" cy="4749798"/>
            </a:xfrm>
            <a:prstGeom prst="rect">
              <a:avLst/>
            </a:prstGeom>
          </p:spPr>
        </p:pic>
        <p:sp>
          <p:nvSpPr>
            <p:cNvPr id="43" name="object 14">
              <a:extLst>
                <a:ext uri="{FF2B5EF4-FFF2-40B4-BE49-F238E27FC236}">
                  <a16:creationId xmlns:a16="http://schemas.microsoft.com/office/drawing/2014/main" id="{DB6412FE-64FF-805B-0BEC-4D245272F403}"/>
                </a:ext>
              </a:extLst>
            </p:cNvPr>
            <p:cNvSpPr/>
            <p:nvPr/>
          </p:nvSpPr>
          <p:spPr>
            <a:xfrm>
              <a:off x="4456818" y="2096824"/>
              <a:ext cx="1765935" cy="3831590"/>
            </a:xfrm>
            <a:custGeom>
              <a:avLst/>
              <a:gdLst/>
              <a:ahLst/>
              <a:cxnLst/>
              <a:rect l="l" t="t" r="r" b="b"/>
              <a:pathLst>
                <a:path w="1765935" h="3831590">
                  <a:moveTo>
                    <a:pt x="1532737" y="0"/>
                  </a:moveTo>
                  <a:lnTo>
                    <a:pt x="228079" y="0"/>
                  </a:lnTo>
                  <a:lnTo>
                    <a:pt x="179234" y="4053"/>
                  </a:lnTo>
                  <a:lnTo>
                    <a:pt x="135070" y="15898"/>
                  </a:lnTo>
                  <a:lnTo>
                    <a:pt x="96151" y="35062"/>
                  </a:lnTo>
                  <a:lnTo>
                    <a:pt x="63042" y="61072"/>
                  </a:lnTo>
                  <a:lnTo>
                    <a:pt x="36308" y="93457"/>
                  </a:lnTo>
                  <a:lnTo>
                    <a:pt x="16513" y="131743"/>
                  </a:lnTo>
                  <a:lnTo>
                    <a:pt x="4222" y="175458"/>
                  </a:lnTo>
                  <a:lnTo>
                    <a:pt x="0" y="224129"/>
                  </a:lnTo>
                  <a:lnTo>
                    <a:pt x="0" y="3614369"/>
                  </a:lnTo>
                  <a:lnTo>
                    <a:pt x="4222" y="3662725"/>
                  </a:lnTo>
                  <a:lnTo>
                    <a:pt x="16513" y="3705619"/>
                  </a:lnTo>
                  <a:lnTo>
                    <a:pt x="36308" y="3742745"/>
                  </a:lnTo>
                  <a:lnTo>
                    <a:pt x="63042" y="3773801"/>
                  </a:lnTo>
                  <a:lnTo>
                    <a:pt x="96151" y="3798484"/>
                  </a:lnTo>
                  <a:lnTo>
                    <a:pt x="135070" y="3816490"/>
                  </a:lnTo>
                  <a:lnTo>
                    <a:pt x="179234" y="3827517"/>
                  </a:lnTo>
                  <a:lnTo>
                    <a:pt x="228079" y="3831259"/>
                  </a:lnTo>
                  <a:lnTo>
                    <a:pt x="1532737" y="3831259"/>
                  </a:lnTo>
                  <a:lnTo>
                    <a:pt x="1581781" y="3827517"/>
                  </a:lnTo>
                  <a:lnTo>
                    <a:pt x="1626485" y="3816490"/>
                  </a:lnTo>
                  <a:lnTo>
                    <a:pt x="1666173" y="3798484"/>
                  </a:lnTo>
                  <a:lnTo>
                    <a:pt x="1700164" y="3773801"/>
                  </a:lnTo>
                  <a:lnTo>
                    <a:pt x="1727783" y="3742745"/>
                  </a:lnTo>
                  <a:lnTo>
                    <a:pt x="1748350" y="3705619"/>
                  </a:lnTo>
                  <a:lnTo>
                    <a:pt x="1761187" y="3662725"/>
                  </a:lnTo>
                  <a:lnTo>
                    <a:pt x="1765617" y="3614369"/>
                  </a:lnTo>
                  <a:lnTo>
                    <a:pt x="1765617" y="224129"/>
                  </a:lnTo>
                  <a:lnTo>
                    <a:pt x="1761187" y="175458"/>
                  </a:lnTo>
                  <a:lnTo>
                    <a:pt x="1748350" y="131743"/>
                  </a:lnTo>
                  <a:lnTo>
                    <a:pt x="1727783" y="93457"/>
                  </a:lnTo>
                  <a:lnTo>
                    <a:pt x="1700164" y="61072"/>
                  </a:lnTo>
                  <a:lnTo>
                    <a:pt x="1666173" y="35062"/>
                  </a:lnTo>
                  <a:lnTo>
                    <a:pt x="1626485" y="15898"/>
                  </a:lnTo>
                  <a:lnTo>
                    <a:pt x="1581781" y="4053"/>
                  </a:lnTo>
                  <a:lnTo>
                    <a:pt x="1532737" y="0"/>
                  </a:lnTo>
                  <a:close/>
                </a:path>
              </a:pathLst>
            </a:custGeom>
            <a:solidFill>
              <a:srgbClr val="EDEDED"/>
            </a:solidFill>
          </p:spPr>
          <p:txBody>
            <a:bodyPr wrap="square" lIns="0" tIns="0" rIns="0" bIns="0" rtlCol="0"/>
            <a:lstStyle/>
            <a:p>
              <a:endParaRPr/>
            </a:p>
          </p:txBody>
        </p:sp>
        <p:pic>
          <p:nvPicPr>
            <p:cNvPr id="44" name="object 15">
              <a:extLst>
                <a:ext uri="{FF2B5EF4-FFF2-40B4-BE49-F238E27FC236}">
                  <a16:creationId xmlns:a16="http://schemas.microsoft.com/office/drawing/2014/main" id="{4A259AC5-13B8-0A2C-F5E6-929D15E87837}"/>
                </a:ext>
              </a:extLst>
            </p:cNvPr>
            <p:cNvPicPr/>
            <p:nvPr/>
          </p:nvPicPr>
          <p:blipFill>
            <a:blip r:embed="rId11" cstate="print"/>
            <a:stretch>
              <a:fillRect/>
            </a:stretch>
          </p:blipFill>
          <p:spPr>
            <a:xfrm>
              <a:off x="4396410" y="2378341"/>
              <a:ext cx="26082" cy="279298"/>
            </a:xfrm>
            <a:prstGeom prst="rect">
              <a:avLst/>
            </a:prstGeom>
          </p:spPr>
        </p:pic>
        <p:pic>
          <p:nvPicPr>
            <p:cNvPr id="45" name="object 16">
              <a:extLst>
                <a:ext uri="{FF2B5EF4-FFF2-40B4-BE49-F238E27FC236}">
                  <a16:creationId xmlns:a16="http://schemas.microsoft.com/office/drawing/2014/main" id="{BD302643-6CF9-995C-3865-C5EAF50C7401}"/>
                </a:ext>
              </a:extLst>
            </p:cNvPr>
            <p:cNvPicPr/>
            <p:nvPr/>
          </p:nvPicPr>
          <p:blipFill>
            <a:blip r:embed="rId12" cstate="print"/>
            <a:stretch>
              <a:fillRect/>
            </a:stretch>
          </p:blipFill>
          <p:spPr>
            <a:xfrm>
              <a:off x="4397438" y="2869984"/>
              <a:ext cx="25053" cy="276859"/>
            </a:xfrm>
            <a:prstGeom prst="rect">
              <a:avLst/>
            </a:prstGeom>
          </p:spPr>
        </p:pic>
        <p:pic>
          <p:nvPicPr>
            <p:cNvPr id="46" name="object 17">
              <a:extLst>
                <a:ext uri="{FF2B5EF4-FFF2-40B4-BE49-F238E27FC236}">
                  <a16:creationId xmlns:a16="http://schemas.microsoft.com/office/drawing/2014/main" id="{910D4C27-17F2-A73A-7672-70F899A88717}"/>
                </a:ext>
              </a:extLst>
            </p:cNvPr>
            <p:cNvPicPr/>
            <p:nvPr/>
          </p:nvPicPr>
          <p:blipFill>
            <a:blip r:embed="rId13" cstate="print"/>
            <a:stretch>
              <a:fillRect/>
            </a:stretch>
          </p:blipFill>
          <p:spPr>
            <a:xfrm>
              <a:off x="4403686" y="2052307"/>
              <a:ext cx="1867509" cy="3921430"/>
            </a:xfrm>
            <a:prstGeom prst="rect">
              <a:avLst/>
            </a:prstGeom>
          </p:spPr>
        </p:pic>
        <p:sp>
          <p:nvSpPr>
            <p:cNvPr id="47" name="object 18">
              <a:extLst>
                <a:ext uri="{FF2B5EF4-FFF2-40B4-BE49-F238E27FC236}">
                  <a16:creationId xmlns:a16="http://schemas.microsoft.com/office/drawing/2014/main" id="{839A55D5-8893-5666-0BEB-E3E829C5E6F3}"/>
                </a:ext>
              </a:extLst>
            </p:cNvPr>
            <p:cNvSpPr/>
            <p:nvPr/>
          </p:nvSpPr>
          <p:spPr>
            <a:xfrm>
              <a:off x="4480242" y="2357957"/>
              <a:ext cx="1720214" cy="3303904"/>
            </a:xfrm>
            <a:custGeom>
              <a:avLst/>
              <a:gdLst/>
              <a:ahLst/>
              <a:cxnLst/>
              <a:rect l="l" t="t" r="r" b="b"/>
              <a:pathLst>
                <a:path w="1720214" h="3303904">
                  <a:moveTo>
                    <a:pt x="1719643" y="25679"/>
                  </a:moveTo>
                  <a:lnTo>
                    <a:pt x="1717687" y="15494"/>
                  </a:lnTo>
                  <a:lnTo>
                    <a:pt x="1712785" y="7353"/>
                  </a:lnTo>
                  <a:lnTo>
                    <a:pt x="1706435" y="1955"/>
                  </a:lnTo>
                  <a:lnTo>
                    <a:pt x="1700072" y="0"/>
                  </a:lnTo>
                  <a:lnTo>
                    <a:pt x="1694700" y="0"/>
                  </a:lnTo>
                  <a:lnTo>
                    <a:pt x="843254" y="0"/>
                  </a:lnTo>
                  <a:lnTo>
                    <a:pt x="24942" y="0"/>
                  </a:lnTo>
                  <a:lnTo>
                    <a:pt x="15265" y="2032"/>
                  </a:lnTo>
                  <a:lnTo>
                    <a:pt x="7340" y="7543"/>
                  </a:lnTo>
                  <a:lnTo>
                    <a:pt x="1968" y="15697"/>
                  </a:lnTo>
                  <a:lnTo>
                    <a:pt x="0" y="25679"/>
                  </a:lnTo>
                  <a:lnTo>
                    <a:pt x="0" y="3277743"/>
                  </a:lnTo>
                  <a:lnTo>
                    <a:pt x="1968" y="3287712"/>
                  </a:lnTo>
                  <a:lnTo>
                    <a:pt x="7340" y="3295878"/>
                  </a:lnTo>
                  <a:lnTo>
                    <a:pt x="15265" y="3301390"/>
                  </a:lnTo>
                  <a:lnTo>
                    <a:pt x="24942" y="3303409"/>
                  </a:lnTo>
                  <a:lnTo>
                    <a:pt x="1694700" y="3303409"/>
                  </a:lnTo>
                  <a:lnTo>
                    <a:pt x="1704390" y="3301390"/>
                  </a:lnTo>
                  <a:lnTo>
                    <a:pt x="1712328" y="3295878"/>
                  </a:lnTo>
                  <a:lnTo>
                    <a:pt x="1717675" y="3287712"/>
                  </a:lnTo>
                  <a:lnTo>
                    <a:pt x="1719643" y="3277743"/>
                  </a:lnTo>
                  <a:lnTo>
                    <a:pt x="1719643" y="3275012"/>
                  </a:lnTo>
                  <a:lnTo>
                    <a:pt x="1719643" y="25679"/>
                  </a:lnTo>
                  <a:close/>
                </a:path>
              </a:pathLst>
            </a:custGeom>
            <a:solidFill>
              <a:srgbClr val="000000"/>
            </a:solidFill>
          </p:spPr>
          <p:txBody>
            <a:bodyPr wrap="square" lIns="0" tIns="0" rIns="0" bIns="0" rtlCol="0"/>
            <a:lstStyle/>
            <a:p>
              <a:endParaRPr/>
            </a:p>
          </p:txBody>
        </p:sp>
        <p:sp>
          <p:nvSpPr>
            <p:cNvPr id="48" name="object 19">
              <a:extLst>
                <a:ext uri="{FF2B5EF4-FFF2-40B4-BE49-F238E27FC236}">
                  <a16:creationId xmlns:a16="http://schemas.microsoft.com/office/drawing/2014/main" id="{F145DE14-0D92-5F7B-3361-782F9B8F1620}"/>
                </a:ext>
              </a:extLst>
            </p:cNvPr>
            <p:cNvSpPr/>
            <p:nvPr/>
          </p:nvSpPr>
          <p:spPr>
            <a:xfrm>
              <a:off x="4490974" y="2368981"/>
              <a:ext cx="1698625" cy="3270885"/>
            </a:xfrm>
            <a:custGeom>
              <a:avLst/>
              <a:gdLst/>
              <a:ahLst/>
              <a:cxnLst/>
              <a:rect l="l" t="t" r="r" b="b"/>
              <a:pathLst>
                <a:path w="1698625" h="3270885">
                  <a:moveTo>
                    <a:pt x="1691830" y="0"/>
                  </a:moveTo>
                  <a:lnTo>
                    <a:pt x="6400" y="0"/>
                  </a:lnTo>
                  <a:lnTo>
                    <a:pt x="0" y="6578"/>
                  </a:lnTo>
                  <a:lnTo>
                    <a:pt x="0" y="3263747"/>
                  </a:lnTo>
                  <a:lnTo>
                    <a:pt x="6400" y="3270326"/>
                  </a:lnTo>
                  <a:lnTo>
                    <a:pt x="1691830" y="3270326"/>
                  </a:lnTo>
                  <a:lnTo>
                    <a:pt x="1698218" y="3263747"/>
                  </a:lnTo>
                  <a:lnTo>
                    <a:pt x="1698218" y="6578"/>
                  </a:lnTo>
                  <a:lnTo>
                    <a:pt x="1691830" y="0"/>
                  </a:lnTo>
                  <a:close/>
                </a:path>
              </a:pathLst>
            </a:custGeom>
            <a:solidFill>
              <a:srgbClr val="FFFFFF"/>
            </a:solidFill>
          </p:spPr>
          <p:txBody>
            <a:bodyPr wrap="square" lIns="0" tIns="0" rIns="0" bIns="0" rtlCol="0"/>
            <a:lstStyle/>
            <a:p>
              <a:endParaRPr/>
            </a:p>
          </p:txBody>
        </p:sp>
        <p:pic>
          <p:nvPicPr>
            <p:cNvPr id="49" name="object 20">
              <a:extLst>
                <a:ext uri="{FF2B5EF4-FFF2-40B4-BE49-F238E27FC236}">
                  <a16:creationId xmlns:a16="http://schemas.microsoft.com/office/drawing/2014/main" id="{7403A59E-9F77-9247-5215-DE6980E5B8A9}"/>
                </a:ext>
              </a:extLst>
            </p:cNvPr>
            <p:cNvPicPr/>
            <p:nvPr/>
          </p:nvPicPr>
          <p:blipFill>
            <a:blip r:embed="rId14" cstate="print"/>
            <a:stretch>
              <a:fillRect/>
            </a:stretch>
          </p:blipFill>
          <p:spPr>
            <a:xfrm>
              <a:off x="5200688" y="2076184"/>
              <a:ext cx="1043812" cy="3654246"/>
            </a:xfrm>
            <a:prstGeom prst="rect">
              <a:avLst/>
            </a:prstGeom>
          </p:spPr>
        </p:pic>
        <p:sp>
          <p:nvSpPr>
            <p:cNvPr id="50" name="object 21">
              <a:extLst>
                <a:ext uri="{FF2B5EF4-FFF2-40B4-BE49-F238E27FC236}">
                  <a16:creationId xmlns:a16="http://schemas.microsoft.com/office/drawing/2014/main" id="{35319130-BD58-EDD1-D214-0C5B88F6C249}"/>
                </a:ext>
              </a:extLst>
            </p:cNvPr>
            <p:cNvSpPr/>
            <p:nvPr/>
          </p:nvSpPr>
          <p:spPr>
            <a:xfrm>
              <a:off x="5214042" y="2206279"/>
              <a:ext cx="242570" cy="52705"/>
            </a:xfrm>
            <a:custGeom>
              <a:avLst/>
              <a:gdLst/>
              <a:ahLst/>
              <a:cxnLst/>
              <a:rect l="l" t="t" r="r" b="b"/>
              <a:pathLst>
                <a:path w="242570" h="52705">
                  <a:moveTo>
                    <a:pt x="215938" y="0"/>
                  </a:moveTo>
                  <a:lnTo>
                    <a:pt x="8216" y="0"/>
                  </a:lnTo>
                  <a:lnTo>
                    <a:pt x="3835" y="1409"/>
                  </a:lnTo>
                  <a:lnTo>
                    <a:pt x="0" y="3568"/>
                  </a:lnTo>
                  <a:lnTo>
                    <a:pt x="11785" y="26339"/>
                  </a:lnTo>
                  <a:lnTo>
                    <a:pt x="222313" y="26339"/>
                  </a:lnTo>
                  <a:lnTo>
                    <a:pt x="219189" y="52336"/>
                  </a:lnTo>
                  <a:lnTo>
                    <a:pt x="228261" y="49481"/>
                  </a:lnTo>
                  <a:lnTo>
                    <a:pt x="235577" y="43767"/>
                  </a:lnTo>
                  <a:lnTo>
                    <a:pt x="240461" y="35838"/>
                  </a:lnTo>
                  <a:lnTo>
                    <a:pt x="242239" y="26339"/>
                  </a:lnTo>
                  <a:lnTo>
                    <a:pt x="240175" y="16094"/>
                  </a:lnTo>
                  <a:lnTo>
                    <a:pt x="234542" y="7721"/>
                  </a:lnTo>
                  <a:lnTo>
                    <a:pt x="226182" y="2072"/>
                  </a:lnTo>
                  <a:lnTo>
                    <a:pt x="215938" y="0"/>
                  </a:lnTo>
                  <a:close/>
                </a:path>
              </a:pathLst>
            </a:custGeom>
            <a:solidFill>
              <a:srgbClr val="000000"/>
            </a:solidFill>
          </p:spPr>
          <p:txBody>
            <a:bodyPr wrap="square" lIns="0" tIns="0" rIns="0" bIns="0" rtlCol="0"/>
            <a:lstStyle/>
            <a:p>
              <a:endParaRPr/>
            </a:p>
          </p:txBody>
        </p:sp>
        <p:pic>
          <p:nvPicPr>
            <p:cNvPr id="51" name="object 22">
              <a:extLst>
                <a:ext uri="{FF2B5EF4-FFF2-40B4-BE49-F238E27FC236}">
                  <a16:creationId xmlns:a16="http://schemas.microsoft.com/office/drawing/2014/main" id="{AC5541D8-B627-98EF-3C70-99AABE4B461D}"/>
                </a:ext>
              </a:extLst>
            </p:cNvPr>
            <p:cNvPicPr/>
            <p:nvPr/>
          </p:nvPicPr>
          <p:blipFill>
            <a:blip r:embed="rId15" cstate="print"/>
            <a:stretch>
              <a:fillRect/>
            </a:stretch>
          </p:blipFill>
          <p:spPr>
            <a:xfrm>
              <a:off x="5212410" y="2218029"/>
              <a:ext cx="232143" cy="29171"/>
            </a:xfrm>
            <a:prstGeom prst="rect">
              <a:avLst/>
            </a:prstGeom>
          </p:spPr>
        </p:pic>
        <p:sp>
          <p:nvSpPr>
            <p:cNvPr id="52" name="object 23">
              <a:extLst>
                <a:ext uri="{FF2B5EF4-FFF2-40B4-BE49-F238E27FC236}">
                  <a16:creationId xmlns:a16="http://schemas.microsoft.com/office/drawing/2014/main" id="{1BEED515-2E85-4A0C-276B-90BDC72EC605}"/>
                </a:ext>
              </a:extLst>
            </p:cNvPr>
            <p:cNvSpPr/>
            <p:nvPr/>
          </p:nvSpPr>
          <p:spPr>
            <a:xfrm>
              <a:off x="5212412" y="2218027"/>
              <a:ext cx="232410" cy="29209"/>
            </a:xfrm>
            <a:custGeom>
              <a:avLst/>
              <a:gdLst/>
              <a:ahLst/>
              <a:cxnLst/>
              <a:rect l="l" t="t" r="r" b="b"/>
              <a:pathLst>
                <a:path w="232410" h="29210">
                  <a:moveTo>
                    <a:pt x="14579" y="29171"/>
                  </a:moveTo>
                  <a:lnTo>
                    <a:pt x="6553" y="29171"/>
                  </a:lnTo>
                  <a:lnTo>
                    <a:pt x="0" y="22656"/>
                  </a:lnTo>
                  <a:lnTo>
                    <a:pt x="0" y="14592"/>
                  </a:lnTo>
                  <a:lnTo>
                    <a:pt x="0" y="6565"/>
                  </a:lnTo>
                  <a:lnTo>
                    <a:pt x="6553" y="0"/>
                  </a:lnTo>
                  <a:lnTo>
                    <a:pt x="14579" y="0"/>
                  </a:lnTo>
                  <a:lnTo>
                    <a:pt x="217563" y="0"/>
                  </a:lnTo>
                  <a:lnTo>
                    <a:pt x="225590" y="0"/>
                  </a:lnTo>
                  <a:lnTo>
                    <a:pt x="232143" y="6565"/>
                  </a:lnTo>
                  <a:lnTo>
                    <a:pt x="232143" y="14592"/>
                  </a:lnTo>
                  <a:lnTo>
                    <a:pt x="232143" y="22656"/>
                  </a:lnTo>
                  <a:lnTo>
                    <a:pt x="225590" y="29171"/>
                  </a:lnTo>
                  <a:lnTo>
                    <a:pt x="217563" y="29171"/>
                  </a:lnTo>
                  <a:lnTo>
                    <a:pt x="14579" y="29171"/>
                  </a:lnTo>
                  <a:close/>
                </a:path>
              </a:pathLst>
            </a:custGeom>
            <a:ln w="3175">
              <a:solidFill>
                <a:srgbClr val="000000"/>
              </a:solidFill>
            </a:ln>
          </p:spPr>
          <p:txBody>
            <a:bodyPr wrap="square" lIns="0" tIns="0" rIns="0" bIns="0" rtlCol="0"/>
            <a:lstStyle/>
            <a:p>
              <a:endParaRPr/>
            </a:p>
          </p:txBody>
        </p:sp>
        <p:pic>
          <p:nvPicPr>
            <p:cNvPr id="53" name="object 24">
              <a:extLst>
                <a:ext uri="{FF2B5EF4-FFF2-40B4-BE49-F238E27FC236}">
                  <a16:creationId xmlns:a16="http://schemas.microsoft.com/office/drawing/2014/main" id="{E43E3062-6BEB-B04E-69A0-E3EFC2DFD7B9}"/>
                </a:ext>
              </a:extLst>
            </p:cNvPr>
            <p:cNvPicPr/>
            <p:nvPr/>
          </p:nvPicPr>
          <p:blipFill>
            <a:blip r:embed="rId16" cstate="print"/>
            <a:stretch>
              <a:fillRect/>
            </a:stretch>
          </p:blipFill>
          <p:spPr>
            <a:xfrm>
              <a:off x="5212410" y="2218029"/>
              <a:ext cx="232143" cy="29171"/>
            </a:xfrm>
            <a:prstGeom prst="rect">
              <a:avLst/>
            </a:prstGeom>
          </p:spPr>
        </p:pic>
        <p:sp>
          <p:nvSpPr>
            <p:cNvPr id="54" name="object 25">
              <a:extLst>
                <a:ext uri="{FF2B5EF4-FFF2-40B4-BE49-F238E27FC236}">
                  <a16:creationId xmlns:a16="http://schemas.microsoft.com/office/drawing/2014/main" id="{C1153C6C-910D-000E-DCF5-75E7F4DAD434}"/>
                </a:ext>
              </a:extLst>
            </p:cNvPr>
            <p:cNvSpPr/>
            <p:nvPr/>
          </p:nvSpPr>
          <p:spPr>
            <a:xfrm>
              <a:off x="5436529" y="2219523"/>
              <a:ext cx="3175" cy="2540"/>
            </a:xfrm>
            <a:custGeom>
              <a:avLst/>
              <a:gdLst/>
              <a:ahLst/>
              <a:cxnLst/>
              <a:rect l="l" t="t" r="r" b="b"/>
              <a:pathLst>
                <a:path w="3175" h="2539">
                  <a:moveTo>
                    <a:pt x="0" y="0"/>
                  </a:moveTo>
                  <a:lnTo>
                    <a:pt x="1054" y="609"/>
                  </a:lnTo>
                  <a:lnTo>
                    <a:pt x="2006" y="1244"/>
                  </a:lnTo>
                  <a:lnTo>
                    <a:pt x="2908" y="2019"/>
                  </a:lnTo>
                  <a:lnTo>
                    <a:pt x="2032" y="1219"/>
                  </a:lnTo>
                  <a:lnTo>
                    <a:pt x="1054" y="546"/>
                  </a:lnTo>
                  <a:lnTo>
                    <a:pt x="0" y="0"/>
                  </a:lnTo>
                  <a:close/>
                </a:path>
              </a:pathLst>
            </a:custGeom>
            <a:solidFill>
              <a:srgbClr val="000000"/>
            </a:solidFill>
          </p:spPr>
          <p:txBody>
            <a:bodyPr wrap="square" lIns="0" tIns="0" rIns="0" bIns="0" rtlCol="0"/>
            <a:lstStyle/>
            <a:p>
              <a:endParaRPr/>
            </a:p>
          </p:txBody>
        </p:sp>
        <p:pic>
          <p:nvPicPr>
            <p:cNvPr id="55" name="object 26">
              <a:extLst>
                <a:ext uri="{FF2B5EF4-FFF2-40B4-BE49-F238E27FC236}">
                  <a16:creationId xmlns:a16="http://schemas.microsoft.com/office/drawing/2014/main" id="{93E928B9-BA95-66B3-D691-81B4494E74DD}"/>
                </a:ext>
              </a:extLst>
            </p:cNvPr>
            <p:cNvPicPr/>
            <p:nvPr/>
          </p:nvPicPr>
          <p:blipFill>
            <a:blip r:embed="rId17" cstate="print"/>
            <a:stretch>
              <a:fillRect/>
            </a:stretch>
          </p:blipFill>
          <p:spPr>
            <a:xfrm>
              <a:off x="5432488" y="2219604"/>
              <a:ext cx="11925" cy="27114"/>
            </a:xfrm>
            <a:prstGeom prst="rect">
              <a:avLst/>
            </a:prstGeom>
          </p:spPr>
        </p:pic>
        <p:sp>
          <p:nvSpPr>
            <p:cNvPr id="56" name="object 27">
              <a:extLst>
                <a:ext uri="{FF2B5EF4-FFF2-40B4-BE49-F238E27FC236}">
                  <a16:creationId xmlns:a16="http://schemas.microsoft.com/office/drawing/2014/main" id="{DA4658B8-7EFD-18B4-80A9-EC5D800B0497}"/>
                </a:ext>
              </a:extLst>
            </p:cNvPr>
            <p:cNvSpPr/>
            <p:nvPr/>
          </p:nvSpPr>
          <p:spPr>
            <a:xfrm>
              <a:off x="5429451" y="2217892"/>
              <a:ext cx="2540" cy="635"/>
            </a:xfrm>
            <a:custGeom>
              <a:avLst/>
              <a:gdLst/>
              <a:ahLst/>
              <a:cxnLst/>
              <a:rect l="l" t="t" r="r" b="b"/>
              <a:pathLst>
                <a:path w="2539" h="635">
                  <a:moveTo>
                    <a:pt x="939" y="0"/>
                  </a:moveTo>
                  <a:lnTo>
                    <a:pt x="393" y="0"/>
                  </a:lnTo>
                  <a:lnTo>
                    <a:pt x="266" y="0"/>
                  </a:lnTo>
                  <a:lnTo>
                    <a:pt x="88" y="101"/>
                  </a:lnTo>
                  <a:lnTo>
                    <a:pt x="1092" y="139"/>
                  </a:lnTo>
                  <a:lnTo>
                    <a:pt x="1676" y="177"/>
                  </a:lnTo>
                  <a:lnTo>
                    <a:pt x="2209" y="254"/>
                  </a:lnTo>
                  <a:lnTo>
                    <a:pt x="2044" y="139"/>
                  </a:lnTo>
                  <a:lnTo>
                    <a:pt x="939" y="0"/>
                  </a:lnTo>
                  <a:close/>
                </a:path>
              </a:pathLst>
            </a:custGeom>
            <a:solidFill>
              <a:srgbClr val="000000"/>
            </a:solidFill>
          </p:spPr>
          <p:txBody>
            <a:bodyPr wrap="square" lIns="0" tIns="0" rIns="0" bIns="0" rtlCol="0"/>
            <a:lstStyle/>
            <a:p>
              <a:endParaRPr/>
            </a:p>
          </p:txBody>
        </p:sp>
        <p:pic>
          <p:nvPicPr>
            <p:cNvPr id="57" name="object 28">
              <a:extLst>
                <a:ext uri="{FF2B5EF4-FFF2-40B4-BE49-F238E27FC236}">
                  <a16:creationId xmlns:a16="http://schemas.microsoft.com/office/drawing/2014/main" id="{5BFD4256-72E5-5F12-0A31-0C26ABEA4AF5}"/>
                </a:ext>
              </a:extLst>
            </p:cNvPr>
            <p:cNvPicPr/>
            <p:nvPr/>
          </p:nvPicPr>
          <p:blipFill>
            <a:blip r:embed="rId18" cstate="print"/>
            <a:stretch>
              <a:fillRect/>
            </a:stretch>
          </p:blipFill>
          <p:spPr>
            <a:xfrm>
              <a:off x="5428475" y="2218029"/>
              <a:ext cx="4013" cy="3759"/>
            </a:xfrm>
            <a:prstGeom prst="rect">
              <a:avLst/>
            </a:prstGeom>
          </p:spPr>
        </p:pic>
        <p:sp>
          <p:nvSpPr>
            <p:cNvPr id="58" name="object 29">
              <a:extLst>
                <a:ext uri="{FF2B5EF4-FFF2-40B4-BE49-F238E27FC236}">
                  <a16:creationId xmlns:a16="http://schemas.microsoft.com/office/drawing/2014/main" id="{096FE928-822B-6148-92B1-F27F4824C716}"/>
                </a:ext>
              </a:extLst>
            </p:cNvPr>
            <p:cNvSpPr/>
            <p:nvPr/>
          </p:nvSpPr>
          <p:spPr>
            <a:xfrm>
              <a:off x="5413349" y="2217902"/>
              <a:ext cx="10160" cy="635"/>
            </a:xfrm>
            <a:custGeom>
              <a:avLst/>
              <a:gdLst/>
              <a:ahLst/>
              <a:cxnLst/>
              <a:rect l="l" t="t" r="r" b="b"/>
              <a:pathLst>
                <a:path w="10160" h="635">
                  <a:moveTo>
                    <a:pt x="2070" y="139"/>
                  </a:moveTo>
                  <a:lnTo>
                    <a:pt x="1879" y="25"/>
                  </a:lnTo>
                  <a:lnTo>
                    <a:pt x="266" y="0"/>
                  </a:lnTo>
                  <a:lnTo>
                    <a:pt x="76" y="101"/>
                  </a:lnTo>
                  <a:lnTo>
                    <a:pt x="2070" y="139"/>
                  </a:lnTo>
                  <a:close/>
                </a:path>
                <a:path w="10160" h="635">
                  <a:moveTo>
                    <a:pt x="10096" y="139"/>
                  </a:moveTo>
                  <a:lnTo>
                    <a:pt x="9944" y="25"/>
                  </a:lnTo>
                  <a:lnTo>
                    <a:pt x="9817" y="0"/>
                  </a:lnTo>
                  <a:lnTo>
                    <a:pt x="8305" y="0"/>
                  </a:lnTo>
                  <a:lnTo>
                    <a:pt x="8128" y="101"/>
                  </a:lnTo>
                  <a:lnTo>
                    <a:pt x="10096" y="139"/>
                  </a:lnTo>
                  <a:close/>
                </a:path>
              </a:pathLst>
            </a:custGeom>
            <a:solidFill>
              <a:srgbClr val="000000"/>
            </a:solidFill>
          </p:spPr>
          <p:txBody>
            <a:bodyPr wrap="square" lIns="0" tIns="0" rIns="0" bIns="0" rtlCol="0"/>
            <a:lstStyle/>
            <a:p>
              <a:endParaRPr/>
            </a:p>
          </p:txBody>
        </p:sp>
        <p:pic>
          <p:nvPicPr>
            <p:cNvPr id="59" name="object 30">
              <a:extLst>
                <a:ext uri="{FF2B5EF4-FFF2-40B4-BE49-F238E27FC236}">
                  <a16:creationId xmlns:a16="http://schemas.microsoft.com/office/drawing/2014/main" id="{A00A8B0F-6246-3BD5-B082-16A13A2FCE93}"/>
                </a:ext>
              </a:extLst>
            </p:cNvPr>
            <p:cNvPicPr/>
            <p:nvPr/>
          </p:nvPicPr>
          <p:blipFill>
            <a:blip r:embed="rId18" cstate="print"/>
            <a:stretch>
              <a:fillRect/>
            </a:stretch>
          </p:blipFill>
          <p:spPr>
            <a:xfrm>
              <a:off x="5412396" y="2218029"/>
              <a:ext cx="4000" cy="3759"/>
            </a:xfrm>
            <a:prstGeom prst="rect">
              <a:avLst/>
            </a:prstGeom>
          </p:spPr>
        </p:pic>
        <p:sp>
          <p:nvSpPr>
            <p:cNvPr id="60" name="object 31">
              <a:extLst>
                <a:ext uri="{FF2B5EF4-FFF2-40B4-BE49-F238E27FC236}">
                  <a16:creationId xmlns:a16="http://schemas.microsoft.com/office/drawing/2014/main" id="{5F41D724-FBB0-76B4-EE40-BD0E1ACBD2D6}"/>
                </a:ext>
              </a:extLst>
            </p:cNvPr>
            <p:cNvSpPr/>
            <p:nvPr/>
          </p:nvSpPr>
          <p:spPr>
            <a:xfrm>
              <a:off x="5397246" y="2217902"/>
              <a:ext cx="10160" cy="635"/>
            </a:xfrm>
            <a:custGeom>
              <a:avLst/>
              <a:gdLst/>
              <a:ahLst/>
              <a:cxnLst/>
              <a:rect l="l" t="t" r="r" b="b"/>
              <a:pathLst>
                <a:path w="10160" h="635">
                  <a:moveTo>
                    <a:pt x="2095" y="139"/>
                  </a:moveTo>
                  <a:lnTo>
                    <a:pt x="1917" y="25"/>
                  </a:lnTo>
                  <a:lnTo>
                    <a:pt x="1790" y="0"/>
                  </a:lnTo>
                  <a:lnTo>
                    <a:pt x="279" y="0"/>
                  </a:lnTo>
                  <a:lnTo>
                    <a:pt x="0" y="139"/>
                  </a:lnTo>
                  <a:lnTo>
                    <a:pt x="2095" y="139"/>
                  </a:lnTo>
                  <a:close/>
                </a:path>
                <a:path w="10160" h="635">
                  <a:moveTo>
                    <a:pt x="10121" y="139"/>
                  </a:moveTo>
                  <a:lnTo>
                    <a:pt x="9956" y="25"/>
                  </a:lnTo>
                  <a:lnTo>
                    <a:pt x="9829" y="0"/>
                  </a:lnTo>
                  <a:lnTo>
                    <a:pt x="8356" y="0"/>
                  </a:lnTo>
                  <a:lnTo>
                    <a:pt x="8128" y="101"/>
                  </a:lnTo>
                  <a:lnTo>
                    <a:pt x="10121" y="139"/>
                  </a:lnTo>
                  <a:close/>
                </a:path>
              </a:pathLst>
            </a:custGeom>
            <a:solidFill>
              <a:srgbClr val="000000"/>
            </a:solidFill>
          </p:spPr>
          <p:txBody>
            <a:bodyPr wrap="square" lIns="0" tIns="0" rIns="0" bIns="0" rtlCol="0"/>
            <a:lstStyle/>
            <a:p>
              <a:endParaRPr/>
            </a:p>
          </p:txBody>
        </p:sp>
        <p:pic>
          <p:nvPicPr>
            <p:cNvPr id="61" name="object 32">
              <a:extLst>
                <a:ext uri="{FF2B5EF4-FFF2-40B4-BE49-F238E27FC236}">
                  <a16:creationId xmlns:a16="http://schemas.microsoft.com/office/drawing/2014/main" id="{0A49CE5D-8DA6-8779-C78D-851E28F0D3A7}"/>
                </a:ext>
              </a:extLst>
            </p:cNvPr>
            <p:cNvPicPr/>
            <p:nvPr/>
          </p:nvPicPr>
          <p:blipFill>
            <a:blip r:embed="rId19" cstate="print"/>
            <a:stretch>
              <a:fillRect/>
            </a:stretch>
          </p:blipFill>
          <p:spPr>
            <a:xfrm>
              <a:off x="5360047" y="2218029"/>
              <a:ext cx="72440" cy="28994"/>
            </a:xfrm>
            <a:prstGeom prst="rect">
              <a:avLst/>
            </a:prstGeom>
          </p:spPr>
        </p:pic>
        <p:pic>
          <p:nvPicPr>
            <p:cNvPr id="62" name="object 33">
              <a:extLst>
                <a:ext uri="{FF2B5EF4-FFF2-40B4-BE49-F238E27FC236}">
                  <a16:creationId xmlns:a16="http://schemas.microsoft.com/office/drawing/2014/main" id="{30314D7F-3E1E-A718-B8DE-AD50263B9C17}"/>
                </a:ext>
              </a:extLst>
            </p:cNvPr>
            <p:cNvPicPr/>
            <p:nvPr/>
          </p:nvPicPr>
          <p:blipFill>
            <a:blip r:embed="rId18" cstate="print"/>
            <a:stretch>
              <a:fillRect/>
            </a:stretch>
          </p:blipFill>
          <p:spPr>
            <a:xfrm>
              <a:off x="5396280" y="2218029"/>
              <a:ext cx="4013" cy="3759"/>
            </a:xfrm>
            <a:prstGeom prst="rect">
              <a:avLst/>
            </a:prstGeom>
          </p:spPr>
        </p:pic>
        <p:sp>
          <p:nvSpPr>
            <p:cNvPr id="63" name="object 34">
              <a:extLst>
                <a:ext uri="{FF2B5EF4-FFF2-40B4-BE49-F238E27FC236}">
                  <a16:creationId xmlns:a16="http://schemas.microsoft.com/office/drawing/2014/main" id="{18E787F7-6FF1-218C-7597-CC9A3863C972}"/>
                </a:ext>
              </a:extLst>
            </p:cNvPr>
            <p:cNvSpPr/>
            <p:nvPr/>
          </p:nvSpPr>
          <p:spPr>
            <a:xfrm>
              <a:off x="5381129" y="2217902"/>
              <a:ext cx="10160" cy="635"/>
            </a:xfrm>
            <a:custGeom>
              <a:avLst/>
              <a:gdLst/>
              <a:ahLst/>
              <a:cxnLst/>
              <a:rect l="l" t="t" r="r" b="b"/>
              <a:pathLst>
                <a:path w="10160" h="635">
                  <a:moveTo>
                    <a:pt x="2095" y="139"/>
                  </a:moveTo>
                  <a:lnTo>
                    <a:pt x="1930" y="25"/>
                  </a:lnTo>
                  <a:lnTo>
                    <a:pt x="317" y="0"/>
                  </a:lnTo>
                  <a:lnTo>
                    <a:pt x="114" y="101"/>
                  </a:lnTo>
                  <a:lnTo>
                    <a:pt x="2095" y="139"/>
                  </a:lnTo>
                  <a:close/>
                </a:path>
                <a:path w="10160" h="635">
                  <a:moveTo>
                    <a:pt x="10160" y="139"/>
                  </a:moveTo>
                  <a:lnTo>
                    <a:pt x="9969" y="25"/>
                  </a:lnTo>
                  <a:lnTo>
                    <a:pt x="8369" y="0"/>
                  </a:lnTo>
                  <a:lnTo>
                    <a:pt x="8178" y="101"/>
                  </a:lnTo>
                  <a:lnTo>
                    <a:pt x="10160" y="139"/>
                  </a:lnTo>
                  <a:close/>
                </a:path>
              </a:pathLst>
            </a:custGeom>
            <a:solidFill>
              <a:srgbClr val="000000"/>
            </a:solidFill>
          </p:spPr>
          <p:txBody>
            <a:bodyPr wrap="square" lIns="0" tIns="0" rIns="0" bIns="0" rtlCol="0"/>
            <a:lstStyle/>
            <a:p>
              <a:endParaRPr/>
            </a:p>
          </p:txBody>
        </p:sp>
        <p:pic>
          <p:nvPicPr>
            <p:cNvPr id="4096" name="object 35">
              <a:extLst>
                <a:ext uri="{FF2B5EF4-FFF2-40B4-BE49-F238E27FC236}">
                  <a16:creationId xmlns:a16="http://schemas.microsoft.com/office/drawing/2014/main" id="{A828C8D6-E4B9-FCAA-A546-DF4504AF7615}"/>
                </a:ext>
              </a:extLst>
            </p:cNvPr>
            <p:cNvPicPr/>
            <p:nvPr/>
          </p:nvPicPr>
          <p:blipFill>
            <a:blip r:embed="rId18" cstate="print"/>
            <a:stretch>
              <a:fillRect/>
            </a:stretch>
          </p:blipFill>
          <p:spPr>
            <a:xfrm>
              <a:off x="5380202" y="2218029"/>
              <a:ext cx="4025" cy="3759"/>
            </a:xfrm>
            <a:prstGeom prst="rect">
              <a:avLst/>
            </a:prstGeom>
          </p:spPr>
        </p:pic>
        <p:sp>
          <p:nvSpPr>
            <p:cNvPr id="4097" name="object 36">
              <a:extLst>
                <a:ext uri="{FF2B5EF4-FFF2-40B4-BE49-F238E27FC236}">
                  <a16:creationId xmlns:a16="http://schemas.microsoft.com/office/drawing/2014/main" id="{37751064-451B-A06D-1796-762417556D43}"/>
                </a:ext>
              </a:extLst>
            </p:cNvPr>
            <p:cNvSpPr/>
            <p:nvPr/>
          </p:nvSpPr>
          <p:spPr>
            <a:xfrm>
              <a:off x="5365089" y="2217902"/>
              <a:ext cx="10160" cy="635"/>
            </a:xfrm>
            <a:custGeom>
              <a:avLst/>
              <a:gdLst/>
              <a:ahLst/>
              <a:cxnLst/>
              <a:rect l="l" t="t" r="r" b="b"/>
              <a:pathLst>
                <a:path w="10160" h="635">
                  <a:moveTo>
                    <a:pt x="2057" y="139"/>
                  </a:moveTo>
                  <a:lnTo>
                    <a:pt x="1866" y="25"/>
                  </a:lnTo>
                  <a:lnTo>
                    <a:pt x="1739" y="0"/>
                  </a:lnTo>
                  <a:lnTo>
                    <a:pt x="279" y="0"/>
                  </a:lnTo>
                  <a:lnTo>
                    <a:pt x="152" y="25"/>
                  </a:lnTo>
                  <a:lnTo>
                    <a:pt x="0" y="139"/>
                  </a:lnTo>
                  <a:lnTo>
                    <a:pt x="2057" y="139"/>
                  </a:lnTo>
                  <a:close/>
                </a:path>
                <a:path w="10160" h="635">
                  <a:moveTo>
                    <a:pt x="10109" y="139"/>
                  </a:moveTo>
                  <a:lnTo>
                    <a:pt x="9931" y="25"/>
                  </a:lnTo>
                  <a:lnTo>
                    <a:pt x="9804" y="0"/>
                  </a:lnTo>
                  <a:lnTo>
                    <a:pt x="8318" y="0"/>
                  </a:lnTo>
                  <a:lnTo>
                    <a:pt x="8013" y="139"/>
                  </a:lnTo>
                  <a:lnTo>
                    <a:pt x="10109" y="139"/>
                  </a:lnTo>
                  <a:close/>
                </a:path>
              </a:pathLst>
            </a:custGeom>
            <a:solidFill>
              <a:srgbClr val="000000"/>
            </a:solidFill>
          </p:spPr>
          <p:txBody>
            <a:bodyPr wrap="square" lIns="0" tIns="0" rIns="0" bIns="0" rtlCol="0"/>
            <a:lstStyle/>
            <a:p>
              <a:endParaRPr/>
            </a:p>
          </p:txBody>
        </p:sp>
        <p:pic>
          <p:nvPicPr>
            <p:cNvPr id="4098" name="object 37">
              <a:extLst>
                <a:ext uri="{FF2B5EF4-FFF2-40B4-BE49-F238E27FC236}">
                  <a16:creationId xmlns:a16="http://schemas.microsoft.com/office/drawing/2014/main" id="{E9FAE5B0-54A5-C2DE-E251-1744EAAF035C}"/>
                </a:ext>
              </a:extLst>
            </p:cNvPr>
            <p:cNvPicPr/>
            <p:nvPr/>
          </p:nvPicPr>
          <p:blipFill>
            <a:blip r:embed="rId18" cstate="print"/>
            <a:stretch>
              <a:fillRect/>
            </a:stretch>
          </p:blipFill>
          <p:spPr>
            <a:xfrm>
              <a:off x="5364111" y="2218029"/>
              <a:ext cx="4038" cy="3759"/>
            </a:xfrm>
            <a:prstGeom prst="rect">
              <a:avLst/>
            </a:prstGeom>
          </p:spPr>
        </p:pic>
        <p:sp>
          <p:nvSpPr>
            <p:cNvPr id="4099" name="object 38">
              <a:extLst>
                <a:ext uri="{FF2B5EF4-FFF2-40B4-BE49-F238E27FC236}">
                  <a16:creationId xmlns:a16="http://schemas.microsoft.com/office/drawing/2014/main" id="{DC048B46-0389-16A1-E783-876165EC4167}"/>
                </a:ext>
              </a:extLst>
            </p:cNvPr>
            <p:cNvSpPr/>
            <p:nvPr/>
          </p:nvSpPr>
          <p:spPr>
            <a:xfrm>
              <a:off x="5357000" y="2217892"/>
              <a:ext cx="2540" cy="635"/>
            </a:xfrm>
            <a:custGeom>
              <a:avLst/>
              <a:gdLst/>
              <a:ahLst/>
              <a:cxnLst/>
              <a:rect l="l" t="t" r="r" b="b"/>
              <a:pathLst>
                <a:path w="2539" h="635">
                  <a:moveTo>
                    <a:pt x="1816" y="0"/>
                  </a:moveTo>
                  <a:lnTo>
                    <a:pt x="330" y="0"/>
                  </a:lnTo>
                  <a:lnTo>
                    <a:pt x="114" y="101"/>
                  </a:lnTo>
                  <a:lnTo>
                    <a:pt x="2120" y="139"/>
                  </a:lnTo>
                  <a:lnTo>
                    <a:pt x="1930" y="25"/>
                  </a:lnTo>
                  <a:close/>
                </a:path>
              </a:pathLst>
            </a:custGeom>
            <a:solidFill>
              <a:srgbClr val="000000"/>
            </a:solidFill>
          </p:spPr>
          <p:txBody>
            <a:bodyPr wrap="square" lIns="0" tIns="0" rIns="0" bIns="0" rtlCol="0"/>
            <a:lstStyle/>
            <a:p>
              <a:endParaRPr/>
            </a:p>
          </p:txBody>
        </p:sp>
        <p:pic>
          <p:nvPicPr>
            <p:cNvPr id="4100" name="object 39">
              <a:extLst>
                <a:ext uri="{FF2B5EF4-FFF2-40B4-BE49-F238E27FC236}">
                  <a16:creationId xmlns:a16="http://schemas.microsoft.com/office/drawing/2014/main" id="{7A1C9EDF-C67C-19F0-EDE4-0C36B464B1D5}"/>
                </a:ext>
              </a:extLst>
            </p:cNvPr>
            <p:cNvPicPr/>
            <p:nvPr/>
          </p:nvPicPr>
          <p:blipFill>
            <a:blip r:embed="rId18" cstate="print"/>
            <a:stretch>
              <a:fillRect/>
            </a:stretch>
          </p:blipFill>
          <p:spPr>
            <a:xfrm>
              <a:off x="5356059" y="2218029"/>
              <a:ext cx="4025" cy="3759"/>
            </a:xfrm>
            <a:prstGeom prst="rect">
              <a:avLst/>
            </a:prstGeom>
          </p:spPr>
        </p:pic>
        <p:sp>
          <p:nvSpPr>
            <p:cNvPr id="4101" name="object 40">
              <a:extLst>
                <a:ext uri="{FF2B5EF4-FFF2-40B4-BE49-F238E27FC236}">
                  <a16:creationId xmlns:a16="http://schemas.microsoft.com/office/drawing/2014/main" id="{31673BC9-D045-730F-5ED1-E97B63530603}"/>
                </a:ext>
              </a:extLst>
            </p:cNvPr>
            <p:cNvSpPr/>
            <p:nvPr/>
          </p:nvSpPr>
          <p:spPr>
            <a:xfrm>
              <a:off x="5348961" y="2217892"/>
              <a:ext cx="635" cy="635"/>
            </a:xfrm>
            <a:custGeom>
              <a:avLst/>
              <a:gdLst/>
              <a:ahLst/>
              <a:cxnLst/>
              <a:rect l="l" t="t" r="r" b="b"/>
              <a:pathLst>
                <a:path w="635" h="635">
                  <a:moveTo>
                    <a:pt x="317" y="0"/>
                  </a:moveTo>
                  <a:lnTo>
                    <a:pt x="0" y="139"/>
                  </a:lnTo>
                  <a:lnTo>
                    <a:pt x="215" y="25"/>
                  </a:lnTo>
                  <a:close/>
                </a:path>
              </a:pathLst>
            </a:custGeom>
            <a:solidFill>
              <a:srgbClr val="000000"/>
            </a:solidFill>
          </p:spPr>
          <p:txBody>
            <a:bodyPr wrap="square" lIns="0" tIns="0" rIns="0" bIns="0" rtlCol="0"/>
            <a:lstStyle/>
            <a:p>
              <a:endParaRPr/>
            </a:p>
          </p:txBody>
        </p:sp>
        <p:pic>
          <p:nvPicPr>
            <p:cNvPr id="4102" name="object 41">
              <a:extLst>
                <a:ext uri="{FF2B5EF4-FFF2-40B4-BE49-F238E27FC236}">
                  <a16:creationId xmlns:a16="http://schemas.microsoft.com/office/drawing/2014/main" id="{001B45DA-F7B7-8E39-6561-B4F03DE1ED75}"/>
                </a:ext>
              </a:extLst>
            </p:cNvPr>
            <p:cNvPicPr/>
            <p:nvPr/>
          </p:nvPicPr>
          <p:blipFill>
            <a:blip r:embed="rId20" cstate="print"/>
            <a:stretch>
              <a:fillRect/>
            </a:stretch>
          </p:blipFill>
          <p:spPr>
            <a:xfrm>
              <a:off x="5340019" y="2221788"/>
              <a:ext cx="28130" cy="25235"/>
            </a:xfrm>
            <a:prstGeom prst="rect">
              <a:avLst/>
            </a:prstGeom>
          </p:spPr>
        </p:pic>
        <p:sp>
          <p:nvSpPr>
            <p:cNvPr id="4103" name="object 42">
              <a:extLst>
                <a:ext uri="{FF2B5EF4-FFF2-40B4-BE49-F238E27FC236}">
                  <a16:creationId xmlns:a16="http://schemas.microsoft.com/office/drawing/2014/main" id="{CE644C52-C612-1C0E-81F4-FF2B243607C6}"/>
                </a:ext>
              </a:extLst>
            </p:cNvPr>
            <p:cNvSpPr/>
            <p:nvPr/>
          </p:nvSpPr>
          <p:spPr>
            <a:xfrm>
              <a:off x="5348951" y="2217892"/>
              <a:ext cx="2540" cy="635"/>
            </a:xfrm>
            <a:custGeom>
              <a:avLst/>
              <a:gdLst/>
              <a:ahLst/>
              <a:cxnLst/>
              <a:rect l="l" t="t" r="r" b="b"/>
              <a:pathLst>
                <a:path w="2539" h="635">
                  <a:moveTo>
                    <a:pt x="1816" y="0"/>
                  </a:moveTo>
                  <a:lnTo>
                    <a:pt x="330" y="0"/>
                  </a:lnTo>
                  <a:lnTo>
                    <a:pt x="88" y="101"/>
                  </a:lnTo>
                  <a:lnTo>
                    <a:pt x="2108" y="139"/>
                  </a:lnTo>
                  <a:lnTo>
                    <a:pt x="1917" y="25"/>
                  </a:lnTo>
                  <a:close/>
                </a:path>
              </a:pathLst>
            </a:custGeom>
            <a:solidFill>
              <a:srgbClr val="000000"/>
            </a:solidFill>
          </p:spPr>
          <p:txBody>
            <a:bodyPr wrap="square" lIns="0" tIns="0" rIns="0" bIns="0" rtlCol="0"/>
            <a:lstStyle/>
            <a:p>
              <a:endParaRPr/>
            </a:p>
          </p:txBody>
        </p:sp>
        <p:pic>
          <p:nvPicPr>
            <p:cNvPr id="4104" name="object 43">
              <a:extLst>
                <a:ext uri="{FF2B5EF4-FFF2-40B4-BE49-F238E27FC236}">
                  <a16:creationId xmlns:a16="http://schemas.microsoft.com/office/drawing/2014/main" id="{CF7B2D46-464F-FE7D-B8C6-A09D0B0AC1D9}"/>
                </a:ext>
              </a:extLst>
            </p:cNvPr>
            <p:cNvPicPr/>
            <p:nvPr/>
          </p:nvPicPr>
          <p:blipFill>
            <a:blip r:embed="rId18" cstate="print"/>
            <a:stretch>
              <a:fillRect/>
            </a:stretch>
          </p:blipFill>
          <p:spPr>
            <a:xfrm>
              <a:off x="5348020" y="2218029"/>
              <a:ext cx="4025" cy="3759"/>
            </a:xfrm>
            <a:prstGeom prst="rect">
              <a:avLst/>
            </a:prstGeom>
          </p:spPr>
        </p:pic>
        <p:sp>
          <p:nvSpPr>
            <p:cNvPr id="4105" name="object 44">
              <a:extLst>
                <a:ext uri="{FF2B5EF4-FFF2-40B4-BE49-F238E27FC236}">
                  <a16:creationId xmlns:a16="http://schemas.microsoft.com/office/drawing/2014/main" id="{1743194E-E644-88FC-5E82-6B4E866B5B36}"/>
                </a:ext>
              </a:extLst>
            </p:cNvPr>
            <p:cNvSpPr/>
            <p:nvPr/>
          </p:nvSpPr>
          <p:spPr>
            <a:xfrm>
              <a:off x="5332882" y="2217902"/>
              <a:ext cx="10160" cy="635"/>
            </a:xfrm>
            <a:custGeom>
              <a:avLst/>
              <a:gdLst/>
              <a:ahLst/>
              <a:cxnLst/>
              <a:rect l="l" t="t" r="r" b="b"/>
              <a:pathLst>
                <a:path w="10160" h="635">
                  <a:moveTo>
                    <a:pt x="2095" y="139"/>
                  </a:moveTo>
                  <a:lnTo>
                    <a:pt x="1917" y="25"/>
                  </a:lnTo>
                  <a:lnTo>
                    <a:pt x="279" y="0"/>
                  </a:lnTo>
                  <a:lnTo>
                    <a:pt x="0" y="139"/>
                  </a:lnTo>
                  <a:lnTo>
                    <a:pt x="2095" y="139"/>
                  </a:lnTo>
                  <a:close/>
                </a:path>
                <a:path w="10160" h="635">
                  <a:moveTo>
                    <a:pt x="10109" y="139"/>
                  </a:moveTo>
                  <a:lnTo>
                    <a:pt x="9944" y="25"/>
                  </a:lnTo>
                  <a:lnTo>
                    <a:pt x="8331" y="0"/>
                  </a:lnTo>
                  <a:lnTo>
                    <a:pt x="8128" y="101"/>
                  </a:lnTo>
                  <a:lnTo>
                    <a:pt x="10109" y="139"/>
                  </a:lnTo>
                  <a:close/>
                </a:path>
              </a:pathLst>
            </a:custGeom>
            <a:solidFill>
              <a:srgbClr val="000000"/>
            </a:solidFill>
          </p:spPr>
          <p:txBody>
            <a:bodyPr wrap="square" lIns="0" tIns="0" rIns="0" bIns="0" rtlCol="0"/>
            <a:lstStyle/>
            <a:p>
              <a:endParaRPr/>
            </a:p>
          </p:txBody>
        </p:sp>
        <p:pic>
          <p:nvPicPr>
            <p:cNvPr id="4106" name="object 45">
              <a:extLst>
                <a:ext uri="{FF2B5EF4-FFF2-40B4-BE49-F238E27FC236}">
                  <a16:creationId xmlns:a16="http://schemas.microsoft.com/office/drawing/2014/main" id="{944A9461-6272-143B-8A55-437DBB044807}"/>
                </a:ext>
              </a:extLst>
            </p:cNvPr>
            <p:cNvPicPr/>
            <p:nvPr/>
          </p:nvPicPr>
          <p:blipFill>
            <a:blip r:embed="rId18" cstate="print"/>
            <a:stretch>
              <a:fillRect/>
            </a:stretch>
          </p:blipFill>
          <p:spPr>
            <a:xfrm>
              <a:off x="5331916" y="2218029"/>
              <a:ext cx="4025" cy="3759"/>
            </a:xfrm>
            <a:prstGeom prst="rect">
              <a:avLst/>
            </a:prstGeom>
          </p:spPr>
        </p:pic>
        <p:sp>
          <p:nvSpPr>
            <p:cNvPr id="4107" name="object 46">
              <a:extLst>
                <a:ext uri="{FF2B5EF4-FFF2-40B4-BE49-F238E27FC236}">
                  <a16:creationId xmlns:a16="http://schemas.microsoft.com/office/drawing/2014/main" id="{1F8952E3-043E-D861-1985-5DC69ABBAA80}"/>
                </a:ext>
              </a:extLst>
            </p:cNvPr>
            <p:cNvSpPr/>
            <p:nvPr/>
          </p:nvSpPr>
          <p:spPr>
            <a:xfrm>
              <a:off x="5316766" y="2217902"/>
              <a:ext cx="10160" cy="635"/>
            </a:xfrm>
            <a:custGeom>
              <a:avLst/>
              <a:gdLst/>
              <a:ahLst/>
              <a:cxnLst/>
              <a:rect l="l" t="t" r="r" b="b"/>
              <a:pathLst>
                <a:path w="10160" h="635">
                  <a:moveTo>
                    <a:pt x="2120" y="139"/>
                  </a:moveTo>
                  <a:lnTo>
                    <a:pt x="1943" y="25"/>
                  </a:lnTo>
                  <a:lnTo>
                    <a:pt x="317" y="0"/>
                  </a:lnTo>
                  <a:lnTo>
                    <a:pt x="127" y="101"/>
                  </a:lnTo>
                  <a:lnTo>
                    <a:pt x="0" y="139"/>
                  </a:lnTo>
                  <a:lnTo>
                    <a:pt x="2120" y="139"/>
                  </a:lnTo>
                  <a:close/>
                </a:path>
                <a:path w="10160" h="635">
                  <a:moveTo>
                    <a:pt x="10160" y="139"/>
                  </a:moveTo>
                  <a:lnTo>
                    <a:pt x="9994" y="25"/>
                  </a:lnTo>
                  <a:lnTo>
                    <a:pt x="9842" y="0"/>
                  </a:lnTo>
                  <a:lnTo>
                    <a:pt x="8356" y="0"/>
                  </a:lnTo>
                  <a:lnTo>
                    <a:pt x="8153" y="101"/>
                  </a:lnTo>
                  <a:lnTo>
                    <a:pt x="10160" y="139"/>
                  </a:lnTo>
                  <a:close/>
                </a:path>
              </a:pathLst>
            </a:custGeom>
            <a:solidFill>
              <a:srgbClr val="000000"/>
            </a:solidFill>
          </p:spPr>
          <p:txBody>
            <a:bodyPr wrap="square" lIns="0" tIns="0" rIns="0" bIns="0" rtlCol="0"/>
            <a:lstStyle/>
            <a:p>
              <a:endParaRPr/>
            </a:p>
          </p:txBody>
        </p:sp>
        <p:pic>
          <p:nvPicPr>
            <p:cNvPr id="4108" name="object 47">
              <a:extLst>
                <a:ext uri="{FF2B5EF4-FFF2-40B4-BE49-F238E27FC236}">
                  <a16:creationId xmlns:a16="http://schemas.microsoft.com/office/drawing/2014/main" id="{EFF66A38-1782-4EB9-FCEF-C1BC44E0B393}"/>
                </a:ext>
              </a:extLst>
            </p:cNvPr>
            <p:cNvPicPr/>
            <p:nvPr/>
          </p:nvPicPr>
          <p:blipFill>
            <a:blip r:embed="rId18" cstate="print"/>
            <a:stretch>
              <a:fillRect/>
            </a:stretch>
          </p:blipFill>
          <p:spPr>
            <a:xfrm>
              <a:off x="5315813" y="2218029"/>
              <a:ext cx="4063" cy="3759"/>
            </a:xfrm>
            <a:prstGeom prst="rect">
              <a:avLst/>
            </a:prstGeom>
          </p:spPr>
        </p:pic>
        <p:sp>
          <p:nvSpPr>
            <p:cNvPr id="4109" name="object 48">
              <a:extLst>
                <a:ext uri="{FF2B5EF4-FFF2-40B4-BE49-F238E27FC236}">
                  <a16:creationId xmlns:a16="http://schemas.microsoft.com/office/drawing/2014/main" id="{79287056-122F-A103-2CE8-ECBD49D71F79}"/>
                </a:ext>
              </a:extLst>
            </p:cNvPr>
            <p:cNvSpPr/>
            <p:nvPr/>
          </p:nvSpPr>
          <p:spPr>
            <a:xfrm>
              <a:off x="5300713" y="2217902"/>
              <a:ext cx="10160" cy="635"/>
            </a:xfrm>
            <a:custGeom>
              <a:avLst/>
              <a:gdLst/>
              <a:ahLst/>
              <a:cxnLst/>
              <a:rect l="l" t="t" r="r" b="b"/>
              <a:pathLst>
                <a:path w="10160" h="635">
                  <a:moveTo>
                    <a:pt x="2108" y="139"/>
                  </a:moveTo>
                  <a:lnTo>
                    <a:pt x="1981" y="101"/>
                  </a:lnTo>
                  <a:lnTo>
                    <a:pt x="1752" y="0"/>
                  </a:lnTo>
                  <a:lnTo>
                    <a:pt x="279" y="0"/>
                  </a:lnTo>
                  <a:lnTo>
                    <a:pt x="88" y="101"/>
                  </a:lnTo>
                  <a:lnTo>
                    <a:pt x="2108" y="139"/>
                  </a:lnTo>
                  <a:close/>
                </a:path>
                <a:path w="10160" h="635">
                  <a:moveTo>
                    <a:pt x="10109" y="139"/>
                  </a:moveTo>
                  <a:lnTo>
                    <a:pt x="9944" y="25"/>
                  </a:lnTo>
                  <a:lnTo>
                    <a:pt x="8331" y="0"/>
                  </a:lnTo>
                  <a:lnTo>
                    <a:pt x="8115" y="101"/>
                  </a:lnTo>
                  <a:lnTo>
                    <a:pt x="10109" y="139"/>
                  </a:lnTo>
                  <a:close/>
                </a:path>
              </a:pathLst>
            </a:custGeom>
            <a:solidFill>
              <a:srgbClr val="000000"/>
            </a:solidFill>
          </p:spPr>
          <p:txBody>
            <a:bodyPr wrap="square" lIns="0" tIns="0" rIns="0" bIns="0" rtlCol="0"/>
            <a:lstStyle/>
            <a:p>
              <a:endParaRPr/>
            </a:p>
          </p:txBody>
        </p:sp>
        <p:pic>
          <p:nvPicPr>
            <p:cNvPr id="4111" name="object 49">
              <a:extLst>
                <a:ext uri="{FF2B5EF4-FFF2-40B4-BE49-F238E27FC236}">
                  <a16:creationId xmlns:a16="http://schemas.microsoft.com/office/drawing/2014/main" id="{C55D8D8B-F75C-7F87-3C61-88E63EA75F1F}"/>
                </a:ext>
              </a:extLst>
            </p:cNvPr>
            <p:cNvPicPr/>
            <p:nvPr/>
          </p:nvPicPr>
          <p:blipFill>
            <a:blip r:embed="rId18" cstate="print"/>
            <a:stretch>
              <a:fillRect/>
            </a:stretch>
          </p:blipFill>
          <p:spPr>
            <a:xfrm>
              <a:off x="5299722" y="2218029"/>
              <a:ext cx="4038" cy="3759"/>
            </a:xfrm>
            <a:prstGeom prst="rect">
              <a:avLst/>
            </a:prstGeom>
          </p:spPr>
        </p:pic>
        <p:sp>
          <p:nvSpPr>
            <p:cNvPr id="4112" name="object 50">
              <a:extLst>
                <a:ext uri="{FF2B5EF4-FFF2-40B4-BE49-F238E27FC236}">
                  <a16:creationId xmlns:a16="http://schemas.microsoft.com/office/drawing/2014/main" id="{B5DB1699-F549-91A2-221E-B5E3ACA6B3DA}"/>
                </a:ext>
              </a:extLst>
            </p:cNvPr>
            <p:cNvSpPr/>
            <p:nvPr/>
          </p:nvSpPr>
          <p:spPr>
            <a:xfrm>
              <a:off x="5284597" y="2217902"/>
              <a:ext cx="10160" cy="635"/>
            </a:xfrm>
            <a:custGeom>
              <a:avLst/>
              <a:gdLst/>
              <a:ahLst/>
              <a:cxnLst/>
              <a:rect l="l" t="t" r="r" b="b"/>
              <a:pathLst>
                <a:path w="10160" h="635">
                  <a:moveTo>
                    <a:pt x="2108" y="139"/>
                  </a:moveTo>
                  <a:lnTo>
                    <a:pt x="1930" y="25"/>
                  </a:lnTo>
                  <a:lnTo>
                    <a:pt x="1803" y="0"/>
                  </a:lnTo>
                  <a:lnTo>
                    <a:pt x="330" y="0"/>
                  </a:lnTo>
                  <a:lnTo>
                    <a:pt x="127" y="101"/>
                  </a:lnTo>
                  <a:lnTo>
                    <a:pt x="0" y="139"/>
                  </a:lnTo>
                  <a:lnTo>
                    <a:pt x="2108" y="139"/>
                  </a:lnTo>
                  <a:close/>
                </a:path>
                <a:path w="10160" h="635">
                  <a:moveTo>
                    <a:pt x="10121" y="139"/>
                  </a:moveTo>
                  <a:lnTo>
                    <a:pt x="9944" y="25"/>
                  </a:lnTo>
                  <a:lnTo>
                    <a:pt x="8331" y="0"/>
                  </a:lnTo>
                  <a:lnTo>
                    <a:pt x="8153" y="101"/>
                  </a:lnTo>
                  <a:lnTo>
                    <a:pt x="10121" y="139"/>
                  </a:lnTo>
                  <a:close/>
                </a:path>
              </a:pathLst>
            </a:custGeom>
            <a:solidFill>
              <a:srgbClr val="000000"/>
            </a:solidFill>
          </p:spPr>
          <p:txBody>
            <a:bodyPr wrap="square" lIns="0" tIns="0" rIns="0" bIns="0" rtlCol="0"/>
            <a:lstStyle/>
            <a:p>
              <a:endParaRPr/>
            </a:p>
          </p:txBody>
        </p:sp>
        <p:pic>
          <p:nvPicPr>
            <p:cNvPr id="4113" name="object 51">
              <a:extLst>
                <a:ext uri="{FF2B5EF4-FFF2-40B4-BE49-F238E27FC236}">
                  <a16:creationId xmlns:a16="http://schemas.microsoft.com/office/drawing/2014/main" id="{7775C53A-4BB1-7ECA-DB6D-7AFC63EEC06E}"/>
                </a:ext>
              </a:extLst>
            </p:cNvPr>
            <p:cNvPicPr/>
            <p:nvPr/>
          </p:nvPicPr>
          <p:blipFill>
            <a:blip r:embed="rId21" cstate="print"/>
            <a:stretch>
              <a:fillRect/>
            </a:stretch>
          </p:blipFill>
          <p:spPr>
            <a:xfrm>
              <a:off x="5219306" y="2218029"/>
              <a:ext cx="132740" cy="28994"/>
            </a:xfrm>
            <a:prstGeom prst="rect">
              <a:avLst/>
            </a:prstGeom>
          </p:spPr>
        </p:pic>
        <p:pic>
          <p:nvPicPr>
            <p:cNvPr id="4114" name="object 52">
              <a:extLst>
                <a:ext uri="{FF2B5EF4-FFF2-40B4-BE49-F238E27FC236}">
                  <a16:creationId xmlns:a16="http://schemas.microsoft.com/office/drawing/2014/main" id="{69B1CFAD-594D-60F8-E252-421723AA1147}"/>
                </a:ext>
              </a:extLst>
            </p:cNvPr>
            <p:cNvPicPr/>
            <p:nvPr/>
          </p:nvPicPr>
          <p:blipFill>
            <a:blip r:embed="rId18" cstate="print"/>
            <a:stretch>
              <a:fillRect/>
            </a:stretch>
          </p:blipFill>
          <p:spPr>
            <a:xfrm>
              <a:off x="5283618" y="2218029"/>
              <a:ext cx="4063" cy="3759"/>
            </a:xfrm>
            <a:prstGeom prst="rect">
              <a:avLst/>
            </a:prstGeom>
          </p:spPr>
        </p:pic>
        <p:sp>
          <p:nvSpPr>
            <p:cNvPr id="4115" name="object 53">
              <a:extLst>
                <a:ext uri="{FF2B5EF4-FFF2-40B4-BE49-F238E27FC236}">
                  <a16:creationId xmlns:a16="http://schemas.microsoft.com/office/drawing/2014/main" id="{3B147387-81F9-FD8D-9B0A-327E6B442E01}"/>
                </a:ext>
              </a:extLst>
            </p:cNvPr>
            <p:cNvSpPr/>
            <p:nvPr/>
          </p:nvSpPr>
          <p:spPr>
            <a:xfrm>
              <a:off x="5276559" y="2217892"/>
              <a:ext cx="2540" cy="635"/>
            </a:xfrm>
            <a:custGeom>
              <a:avLst/>
              <a:gdLst/>
              <a:ahLst/>
              <a:cxnLst/>
              <a:rect l="l" t="t" r="r" b="b"/>
              <a:pathLst>
                <a:path w="2539" h="635">
                  <a:moveTo>
                    <a:pt x="1816" y="0"/>
                  </a:moveTo>
                  <a:lnTo>
                    <a:pt x="279" y="0"/>
                  </a:lnTo>
                  <a:lnTo>
                    <a:pt x="126" y="101"/>
                  </a:lnTo>
                  <a:lnTo>
                    <a:pt x="2108" y="139"/>
                  </a:lnTo>
                  <a:lnTo>
                    <a:pt x="1930" y="25"/>
                  </a:lnTo>
                  <a:close/>
                </a:path>
              </a:pathLst>
            </a:custGeom>
            <a:solidFill>
              <a:srgbClr val="000000"/>
            </a:solidFill>
          </p:spPr>
          <p:txBody>
            <a:bodyPr wrap="square" lIns="0" tIns="0" rIns="0" bIns="0" rtlCol="0"/>
            <a:lstStyle/>
            <a:p>
              <a:endParaRPr/>
            </a:p>
          </p:txBody>
        </p:sp>
        <p:pic>
          <p:nvPicPr>
            <p:cNvPr id="4116" name="object 54">
              <a:extLst>
                <a:ext uri="{FF2B5EF4-FFF2-40B4-BE49-F238E27FC236}">
                  <a16:creationId xmlns:a16="http://schemas.microsoft.com/office/drawing/2014/main" id="{923C4CC9-F91E-43DA-9C07-7C59C904E2AC}"/>
                </a:ext>
              </a:extLst>
            </p:cNvPr>
            <p:cNvPicPr/>
            <p:nvPr/>
          </p:nvPicPr>
          <p:blipFill>
            <a:blip r:embed="rId22" cstate="print"/>
            <a:stretch>
              <a:fillRect/>
            </a:stretch>
          </p:blipFill>
          <p:spPr>
            <a:xfrm>
              <a:off x="5271579" y="2225802"/>
              <a:ext cx="16103" cy="21221"/>
            </a:xfrm>
            <a:prstGeom prst="rect">
              <a:avLst/>
            </a:prstGeom>
          </p:spPr>
        </p:pic>
        <p:sp>
          <p:nvSpPr>
            <p:cNvPr id="4117" name="object 55">
              <a:extLst>
                <a:ext uri="{FF2B5EF4-FFF2-40B4-BE49-F238E27FC236}">
                  <a16:creationId xmlns:a16="http://schemas.microsoft.com/office/drawing/2014/main" id="{2352F65F-698C-5FEC-7EBD-077FD880506D}"/>
                </a:ext>
              </a:extLst>
            </p:cNvPr>
            <p:cNvSpPr/>
            <p:nvPr/>
          </p:nvSpPr>
          <p:spPr>
            <a:xfrm>
              <a:off x="5268509" y="2217892"/>
              <a:ext cx="2540" cy="635"/>
            </a:xfrm>
            <a:custGeom>
              <a:avLst/>
              <a:gdLst/>
              <a:ahLst/>
              <a:cxnLst/>
              <a:rect l="l" t="t" r="r" b="b"/>
              <a:pathLst>
                <a:path w="2539" h="635">
                  <a:moveTo>
                    <a:pt x="1816" y="0"/>
                  </a:moveTo>
                  <a:lnTo>
                    <a:pt x="304" y="0"/>
                  </a:lnTo>
                  <a:lnTo>
                    <a:pt x="101" y="101"/>
                  </a:lnTo>
                  <a:lnTo>
                    <a:pt x="2120" y="139"/>
                  </a:lnTo>
                  <a:lnTo>
                    <a:pt x="1917" y="25"/>
                  </a:lnTo>
                  <a:close/>
                </a:path>
              </a:pathLst>
            </a:custGeom>
            <a:solidFill>
              <a:srgbClr val="000000"/>
            </a:solidFill>
          </p:spPr>
          <p:txBody>
            <a:bodyPr wrap="square" lIns="0" tIns="0" rIns="0" bIns="0" rtlCol="0"/>
            <a:lstStyle/>
            <a:p>
              <a:endParaRPr/>
            </a:p>
          </p:txBody>
        </p:sp>
        <p:pic>
          <p:nvPicPr>
            <p:cNvPr id="4118" name="object 56">
              <a:extLst>
                <a:ext uri="{FF2B5EF4-FFF2-40B4-BE49-F238E27FC236}">
                  <a16:creationId xmlns:a16="http://schemas.microsoft.com/office/drawing/2014/main" id="{350086D1-3259-AE30-201D-1F8EEE626167}"/>
                </a:ext>
              </a:extLst>
            </p:cNvPr>
            <p:cNvPicPr/>
            <p:nvPr/>
          </p:nvPicPr>
          <p:blipFill>
            <a:blip r:embed="rId18" cstate="print"/>
            <a:stretch>
              <a:fillRect/>
            </a:stretch>
          </p:blipFill>
          <p:spPr>
            <a:xfrm>
              <a:off x="5267553" y="2218029"/>
              <a:ext cx="4025" cy="3759"/>
            </a:xfrm>
            <a:prstGeom prst="rect">
              <a:avLst/>
            </a:prstGeom>
          </p:spPr>
        </p:pic>
        <p:sp>
          <p:nvSpPr>
            <p:cNvPr id="4119" name="object 57">
              <a:extLst>
                <a:ext uri="{FF2B5EF4-FFF2-40B4-BE49-F238E27FC236}">
                  <a16:creationId xmlns:a16="http://schemas.microsoft.com/office/drawing/2014/main" id="{1CC24AAA-716E-EDAB-6EF2-A80FBFF09129}"/>
                </a:ext>
              </a:extLst>
            </p:cNvPr>
            <p:cNvSpPr/>
            <p:nvPr/>
          </p:nvSpPr>
          <p:spPr>
            <a:xfrm>
              <a:off x="5252402" y="2217902"/>
              <a:ext cx="10160" cy="635"/>
            </a:xfrm>
            <a:custGeom>
              <a:avLst/>
              <a:gdLst/>
              <a:ahLst/>
              <a:cxnLst/>
              <a:rect l="l" t="t" r="r" b="b"/>
              <a:pathLst>
                <a:path w="10160" h="635">
                  <a:moveTo>
                    <a:pt x="2095" y="139"/>
                  </a:moveTo>
                  <a:lnTo>
                    <a:pt x="1930" y="25"/>
                  </a:lnTo>
                  <a:lnTo>
                    <a:pt x="317" y="0"/>
                  </a:lnTo>
                  <a:lnTo>
                    <a:pt x="190" y="25"/>
                  </a:lnTo>
                  <a:lnTo>
                    <a:pt x="0" y="139"/>
                  </a:lnTo>
                  <a:lnTo>
                    <a:pt x="2095" y="139"/>
                  </a:lnTo>
                  <a:close/>
                </a:path>
                <a:path w="10160" h="635">
                  <a:moveTo>
                    <a:pt x="10160" y="139"/>
                  </a:moveTo>
                  <a:lnTo>
                    <a:pt x="9969" y="25"/>
                  </a:lnTo>
                  <a:lnTo>
                    <a:pt x="8356" y="0"/>
                  </a:lnTo>
                  <a:lnTo>
                    <a:pt x="8178" y="101"/>
                  </a:lnTo>
                  <a:lnTo>
                    <a:pt x="10160" y="139"/>
                  </a:lnTo>
                  <a:close/>
                </a:path>
              </a:pathLst>
            </a:custGeom>
            <a:solidFill>
              <a:srgbClr val="000000"/>
            </a:solidFill>
          </p:spPr>
          <p:txBody>
            <a:bodyPr wrap="square" lIns="0" tIns="0" rIns="0" bIns="0" rtlCol="0"/>
            <a:lstStyle/>
            <a:p>
              <a:endParaRPr/>
            </a:p>
          </p:txBody>
        </p:sp>
        <p:pic>
          <p:nvPicPr>
            <p:cNvPr id="4120" name="object 58">
              <a:extLst>
                <a:ext uri="{FF2B5EF4-FFF2-40B4-BE49-F238E27FC236}">
                  <a16:creationId xmlns:a16="http://schemas.microsoft.com/office/drawing/2014/main" id="{46904687-B0E2-C996-169D-3F4CDDB9EBE6}"/>
                </a:ext>
              </a:extLst>
            </p:cNvPr>
            <p:cNvPicPr/>
            <p:nvPr/>
          </p:nvPicPr>
          <p:blipFill>
            <a:blip r:embed="rId18" cstate="print"/>
            <a:stretch>
              <a:fillRect/>
            </a:stretch>
          </p:blipFill>
          <p:spPr>
            <a:xfrm>
              <a:off x="5251475" y="2218029"/>
              <a:ext cx="4038" cy="3759"/>
            </a:xfrm>
            <a:prstGeom prst="rect">
              <a:avLst/>
            </a:prstGeom>
          </p:spPr>
        </p:pic>
        <p:sp>
          <p:nvSpPr>
            <p:cNvPr id="4121" name="object 59">
              <a:extLst>
                <a:ext uri="{FF2B5EF4-FFF2-40B4-BE49-F238E27FC236}">
                  <a16:creationId xmlns:a16="http://schemas.microsoft.com/office/drawing/2014/main" id="{2F85436C-A5FD-9262-6F1D-791B26BD16F0}"/>
                </a:ext>
              </a:extLst>
            </p:cNvPr>
            <p:cNvSpPr/>
            <p:nvPr/>
          </p:nvSpPr>
          <p:spPr>
            <a:xfrm>
              <a:off x="5236324" y="2217902"/>
              <a:ext cx="10160" cy="635"/>
            </a:xfrm>
            <a:custGeom>
              <a:avLst/>
              <a:gdLst/>
              <a:ahLst/>
              <a:cxnLst/>
              <a:rect l="l" t="t" r="r" b="b"/>
              <a:pathLst>
                <a:path w="10160" h="635">
                  <a:moveTo>
                    <a:pt x="2120" y="139"/>
                  </a:moveTo>
                  <a:lnTo>
                    <a:pt x="1905" y="25"/>
                  </a:lnTo>
                  <a:lnTo>
                    <a:pt x="317" y="0"/>
                  </a:lnTo>
                  <a:lnTo>
                    <a:pt x="101" y="101"/>
                  </a:lnTo>
                  <a:lnTo>
                    <a:pt x="2120" y="139"/>
                  </a:lnTo>
                  <a:close/>
                </a:path>
                <a:path w="10160" h="635">
                  <a:moveTo>
                    <a:pt x="10134" y="139"/>
                  </a:moveTo>
                  <a:lnTo>
                    <a:pt x="9956" y="25"/>
                  </a:lnTo>
                  <a:lnTo>
                    <a:pt x="8369" y="0"/>
                  </a:lnTo>
                  <a:lnTo>
                    <a:pt x="8242" y="25"/>
                  </a:lnTo>
                  <a:lnTo>
                    <a:pt x="8064" y="139"/>
                  </a:lnTo>
                  <a:lnTo>
                    <a:pt x="10134" y="139"/>
                  </a:lnTo>
                  <a:close/>
                </a:path>
              </a:pathLst>
            </a:custGeom>
            <a:solidFill>
              <a:srgbClr val="000000"/>
            </a:solidFill>
          </p:spPr>
          <p:txBody>
            <a:bodyPr wrap="square" lIns="0" tIns="0" rIns="0" bIns="0" rtlCol="0"/>
            <a:lstStyle/>
            <a:p>
              <a:endParaRPr/>
            </a:p>
          </p:txBody>
        </p:sp>
        <p:pic>
          <p:nvPicPr>
            <p:cNvPr id="4122" name="object 60">
              <a:extLst>
                <a:ext uri="{FF2B5EF4-FFF2-40B4-BE49-F238E27FC236}">
                  <a16:creationId xmlns:a16="http://schemas.microsoft.com/office/drawing/2014/main" id="{D860FAA7-319A-E0AD-CB78-54ED605C2BB4}"/>
                </a:ext>
              </a:extLst>
            </p:cNvPr>
            <p:cNvPicPr/>
            <p:nvPr/>
          </p:nvPicPr>
          <p:blipFill>
            <a:blip r:embed="rId18" cstate="print"/>
            <a:stretch>
              <a:fillRect/>
            </a:stretch>
          </p:blipFill>
          <p:spPr>
            <a:xfrm>
              <a:off x="5235359" y="2218029"/>
              <a:ext cx="4051" cy="3759"/>
            </a:xfrm>
            <a:prstGeom prst="rect">
              <a:avLst/>
            </a:prstGeom>
          </p:spPr>
        </p:pic>
        <p:sp>
          <p:nvSpPr>
            <p:cNvPr id="4123" name="object 61">
              <a:extLst>
                <a:ext uri="{FF2B5EF4-FFF2-40B4-BE49-F238E27FC236}">
                  <a16:creationId xmlns:a16="http://schemas.microsoft.com/office/drawing/2014/main" id="{BB0DFC5D-35BF-3878-6C19-F41AB13EB475}"/>
                </a:ext>
              </a:extLst>
            </p:cNvPr>
            <p:cNvSpPr/>
            <p:nvPr/>
          </p:nvSpPr>
          <p:spPr>
            <a:xfrm>
              <a:off x="5213959" y="2217902"/>
              <a:ext cx="16510" cy="8255"/>
            </a:xfrm>
            <a:custGeom>
              <a:avLst/>
              <a:gdLst/>
              <a:ahLst/>
              <a:cxnLst/>
              <a:rect l="l" t="t" r="r" b="b"/>
              <a:pathLst>
                <a:path w="16510" h="8255">
                  <a:moveTo>
                    <a:pt x="50" y="8051"/>
                  </a:moveTo>
                  <a:close/>
                </a:path>
                <a:path w="16510" h="8255">
                  <a:moveTo>
                    <a:pt x="9004" y="711"/>
                  </a:moveTo>
                  <a:lnTo>
                    <a:pt x="8890" y="584"/>
                  </a:lnTo>
                  <a:lnTo>
                    <a:pt x="7632" y="952"/>
                  </a:lnTo>
                  <a:lnTo>
                    <a:pt x="6464" y="1498"/>
                  </a:lnTo>
                  <a:lnTo>
                    <a:pt x="5359" y="2184"/>
                  </a:lnTo>
                  <a:lnTo>
                    <a:pt x="5384" y="2311"/>
                  </a:lnTo>
                  <a:lnTo>
                    <a:pt x="6477" y="1625"/>
                  </a:lnTo>
                  <a:lnTo>
                    <a:pt x="7708" y="1066"/>
                  </a:lnTo>
                  <a:lnTo>
                    <a:pt x="9004" y="711"/>
                  </a:lnTo>
                  <a:close/>
                </a:path>
                <a:path w="16510" h="8255">
                  <a:moveTo>
                    <a:pt x="16433" y="139"/>
                  </a:moveTo>
                  <a:lnTo>
                    <a:pt x="16243" y="25"/>
                  </a:lnTo>
                  <a:lnTo>
                    <a:pt x="16103" y="0"/>
                  </a:lnTo>
                  <a:lnTo>
                    <a:pt x="14630" y="0"/>
                  </a:lnTo>
                  <a:lnTo>
                    <a:pt x="14325" y="139"/>
                  </a:lnTo>
                  <a:lnTo>
                    <a:pt x="16433" y="139"/>
                  </a:lnTo>
                  <a:close/>
                </a:path>
              </a:pathLst>
            </a:custGeom>
            <a:solidFill>
              <a:srgbClr val="000000"/>
            </a:solidFill>
          </p:spPr>
          <p:txBody>
            <a:bodyPr wrap="square" lIns="0" tIns="0" rIns="0" bIns="0" rtlCol="0"/>
            <a:lstStyle/>
            <a:p>
              <a:endParaRPr/>
            </a:p>
          </p:txBody>
        </p:sp>
        <p:pic>
          <p:nvPicPr>
            <p:cNvPr id="4124" name="object 62">
              <a:extLst>
                <a:ext uri="{FF2B5EF4-FFF2-40B4-BE49-F238E27FC236}">
                  <a16:creationId xmlns:a16="http://schemas.microsoft.com/office/drawing/2014/main" id="{95731234-B5C7-2E36-2D1C-9A5E5BD55F92}"/>
                </a:ext>
              </a:extLst>
            </p:cNvPr>
            <p:cNvPicPr/>
            <p:nvPr/>
          </p:nvPicPr>
          <p:blipFill>
            <a:blip r:embed="rId18" cstate="print"/>
            <a:stretch>
              <a:fillRect/>
            </a:stretch>
          </p:blipFill>
          <p:spPr>
            <a:xfrm>
              <a:off x="5219331" y="2218614"/>
              <a:ext cx="3937" cy="3175"/>
            </a:xfrm>
            <a:prstGeom prst="rect">
              <a:avLst/>
            </a:prstGeom>
          </p:spPr>
        </p:pic>
        <p:sp>
          <p:nvSpPr>
            <p:cNvPr id="4125" name="object 63">
              <a:extLst>
                <a:ext uri="{FF2B5EF4-FFF2-40B4-BE49-F238E27FC236}">
                  <a16:creationId xmlns:a16="http://schemas.microsoft.com/office/drawing/2014/main" id="{F826692D-DF78-37FB-0D7D-950552817A9F}"/>
                </a:ext>
              </a:extLst>
            </p:cNvPr>
            <p:cNvSpPr/>
            <p:nvPr/>
          </p:nvSpPr>
          <p:spPr>
            <a:xfrm>
              <a:off x="5215288" y="2221781"/>
              <a:ext cx="2540" cy="2540"/>
            </a:xfrm>
            <a:custGeom>
              <a:avLst/>
              <a:gdLst/>
              <a:ahLst/>
              <a:cxnLst/>
              <a:rect l="l" t="t" r="r" b="b"/>
              <a:pathLst>
                <a:path w="2539" h="2539">
                  <a:moveTo>
                    <a:pt x="1955" y="0"/>
                  </a:moveTo>
                  <a:lnTo>
                    <a:pt x="1790" y="0"/>
                  </a:lnTo>
                  <a:lnTo>
                    <a:pt x="1130" y="635"/>
                  </a:lnTo>
                  <a:lnTo>
                    <a:pt x="533" y="1320"/>
                  </a:lnTo>
                  <a:lnTo>
                    <a:pt x="0" y="2044"/>
                  </a:lnTo>
                  <a:lnTo>
                    <a:pt x="571" y="1371"/>
                  </a:lnTo>
                  <a:lnTo>
                    <a:pt x="1231" y="647"/>
                  </a:lnTo>
                  <a:lnTo>
                    <a:pt x="1955" y="0"/>
                  </a:lnTo>
                  <a:close/>
                </a:path>
              </a:pathLst>
            </a:custGeom>
            <a:solidFill>
              <a:srgbClr val="000000"/>
            </a:solidFill>
          </p:spPr>
          <p:txBody>
            <a:bodyPr wrap="square" lIns="0" tIns="0" rIns="0" bIns="0" rtlCol="0"/>
            <a:lstStyle/>
            <a:p>
              <a:endParaRPr/>
            </a:p>
          </p:txBody>
        </p:sp>
        <p:pic>
          <p:nvPicPr>
            <p:cNvPr id="4126" name="object 64">
              <a:extLst>
                <a:ext uri="{FF2B5EF4-FFF2-40B4-BE49-F238E27FC236}">
                  <a16:creationId xmlns:a16="http://schemas.microsoft.com/office/drawing/2014/main" id="{17FB7D17-78BF-841B-8223-36FAC2AA72D8}"/>
                </a:ext>
              </a:extLst>
            </p:cNvPr>
            <p:cNvPicPr/>
            <p:nvPr/>
          </p:nvPicPr>
          <p:blipFill>
            <a:blip r:embed="rId18" cstate="print"/>
            <a:stretch>
              <a:fillRect/>
            </a:stretch>
          </p:blipFill>
          <p:spPr>
            <a:xfrm>
              <a:off x="5215280" y="2221788"/>
              <a:ext cx="4025" cy="4013"/>
            </a:xfrm>
            <a:prstGeom prst="rect">
              <a:avLst/>
            </a:prstGeom>
          </p:spPr>
        </p:pic>
        <p:pic>
          <p:nvPicPr>
            <p:cNvPr id="4127" name="object 65">
              <a:extLst>
                <a:ext uri="{FF2B5EF4-FFF2-40B4-BE49-F238E27FC236}">
                  <a16:creationId xmlns:a16="http://schemas.microsoft.com/office/drawing/2014/main" id="{2C3A5F5F-7CB9-F87B-ADB1-E31B3DA6B703}"/>
                </a:ext>
              </a:extLst>
            </p:cNvPr>
            <p:cNvPicPr/>
            <p:nvPr/>
          </p:nvPicPr>
          <p:blipFill>
            <a:blip r:embed="rId23" cstate="print"/>
            <a:stretch>
              <a:fillRect/>
            </a:stretch>
          </p:blipFill>
          <p:spPr>
            <a:xfrm>
              <a:off x="5212626" y="2225802"/>
              <a:ext cx="10642" cy="12077"/>
            </a:xfrm>
            <a:prstGeom prst="rect">
              <a:avLst/>
            </a:prstGeom>
          </p:spPr>
        </p:pic>
        <p:sp>
          <p:nvSpPr>
            <p:cNvPr id="4128" name="object 66">
              <a:extLst>
                <a:ext uri="{FF2B5EF4-FFF2-40B4-BE49-F238E27FC236}">
                  <a16:creationId xmlns:a16="http://schemas.microsoft.com/office/drawing/2014/main" id="{97770FDE-99D0-4B7D-5210-4056DEE22DE6}"/>
                </a:ext>
              </a:extLst>
            </p:cNvPr>
            <p:cNvSpPr/>
            <p:nvPr/>
          </p:nvSpPr>
          <p:spPr>
            <a:xfrm>
              <a:off x="5212661" y="2225929"/>
              <a:ext cx="1905" cy="4445"/>
            </a:xfrm>
            <a:custGeom>
              <a:avLst/>
              <a:gdLst/>
              <a:ahLst/>
              <a:cxnLst/>
              <a:rect l="l" t="t" r="r" b="b"/>
              <a:pathLst>
                <a:path w="1904" h="4444">
                  <a:moveTo>
                    <a:pt x="1308" y="0"/>
                  </a:moveTo>
                  <a:lnTo>
                    <a:pt x="698" y="1168"/>
                  </a:lnTo>
                  <a:lnTo>
                    <a:pt x="279" y="2438"/>
                  </a:lnTo>
                  <a:lnTo>
                    <a:pt x="0" y="3822"/>
                  </a:lnTo>
                  <a:lnTo>
                    <a:pt x="304" y="2451"/>
                  </a:lnTo>
                  <a:lnTo>
                    <a:pt x="762" y="1206"/>
                  </a:lnTo>
                  <a:lnTo>
                    <a:pt x="1358" y="25"/>
                  </a:lnTo>
                  <a:close/>
                </a:path>
              </a:pathLst>
            </a:custGeom>
            <a:solidFill>
              <a:srgbClr val="000000"/>
            </a:solidFill>
          </p:spPr>
          <p:txBody>
            <a:bodyPr wrap="square" lIns="0" tIns="0" rIns="0" bIns="0" rtlCol="0"/>
            <a:lstStyle/>
            <a:p>
              <a:endParaRPr/>
            </a:p>
          </p:txBody>
        </p:sp>
        <p:pic>
          <p:nvPicPr>
            <p:cNvPr id="4129" name="object 67">
              <a:extLst>
                <a:ext uri="{FF2B5EF4-FFF2-40B4-BE49-F238E27FC236}">
                  <a16:creationId xmlns:a16="http://schemas.microsoft.com/office/drawing/2014/main" id="{7750A657-DC5B-7577-C36C-A7CB3AE24280}"/>
                </a:ext>
              </a:extLst>
            </p:cNvPr>
            <p:cNvPicPr/>
            <p:nvPr/>
          </p:nvPicPr>
          <p:blipFill>
            <a:blip r:embed="rId24" cstate="print"/>
            <a:stretch>
              <a:fillRect/>
            </a:stretch>
          </p:blipFill>
          <p:spPr>
            <a:xfrm>
              <a:off x="5212689" y="2225954"/>
              <a:ext cx="8623" cy="19913"/>
            </a:xfrm>
            <a:prstGeom prst="rect">
              <a:avLst/>
            </a:prstGeom>
          </p:spPr>
        </p:pic>
        <p:sp>
          <p:nvSpPr>
            <p:cNvPr id="4131" name="object 69">
              <a:extLst>
                <a:ext uri="{FF2B5EF4-FFF2-40B4-BE49-F238E27FC236}">
                  <a16:creationId xmlns:a16="http://schemas.microsoft.com/office/drawing/2014/main" id="{3EB45036-329E-6B44-AF5E-ED3F6D2E8164}"/>
                </a:ext>
              </a:extLst>
            </p:cNvPr>
            <p:cNvSpPr/>
            <p:nvPr/>
          </p:nvSpPr>
          <p:spPr>
            <a:xfrm>
              <a:off x="4473829" y="2333142"/>
              <a:ext cx="1729105" cy="169545"/>
            </a:xfrm>
            <a:custGeom>
              <a:avLst/>
              <a:gdLst/>
              <a:ahLst/>
              <a:cxnLst/>
              <a:rect l="l" t="t" r="r" b="b"/>
              <a:pathLst>
                <a:path w="1729104" h="169544">
                  <a:moveTo>
                    <a:pt x="1728558" y="0"/>
                  </a:moveTo>
                  <a:lnTo>
                    <a:pt x="0" y="0"/>
                  </a:lnTo>
                  <a:lnTo>
                    <a:pt x="0" y="169468"/>
                  </a:lnTo>
                  <a:lnTo>
                    <a:pt x="1728558" y="169468"/>
                  </a:lnTo>
                  <a:lnTo>
                    <a:pt x="1728558" y="0"/>
                  </a:lnTo>
                  <a:close/>
                </a:path>
              </a:pathLst>
            </a:custGeom>
            <a:solidFill>
              <a:srgbClr val="000000"/>
            </a:solidFill>
          </p:spPr>
          <p:txBody>
            <a:bodyPr wrap="square" lIns="0" tIns="0" rIns="0" bIns="0" rtlCol="0"/>
            <a:lstStyle/>
            <a:p>
              <a:endParaRPr/>
            </a:p>
          </p:txBody>
        </p:sp>
      </p:grpSp>
      <p:pic>
        <p:nvPicPr>
          <p:cNvPr id="3" name="Picture 2">
            <a:extLst>
              <a:ext uri="{FF2B5EF4-FFF2-40B4-BE49-F238E27FC236}">
                <a16:creationId xmlns:a16="http://schemas.microsoft.com/office/drawing/2014/main" id="{5288190F-49D0-FF48-6595-44F6BD66F1FB}"/>
              </a:ext>
            </a:extLst>
          </p:cNvPr>
          <p:cNvPicPr>
            <a:picLocks noChangeAspect="1"/>
          </p:cNvPicPr>
          <p:nvPr/>
        </p:nvPicPr>
        <p:blipFill>
          <a:blip r:embed="rId25"/>
          <a:stretch>
            <a:fillRect/>
          </a:stretch>
        </p:blipFill>
        <p:spPr>
          <a:xfrm>
            <a:off x="5765275" y="4468253"/>
            <a:ext cx="1268599" cy="2325042"/>
          </a:xfrm>
          <a:prstGeom prst="rect">
            <a:avLst/>
          </a:prstGeom>
        </p:spPr>
      </p:pic>
      <p:sp>
        <p:nvSpPr>
          <p:cNvPr id="20" name="TextBox 19">
            <a:extLst>
              <a:ext uri="{FF2B5EF4-FFF2-40B4-BE49-F238E27FC236}">
                <a16:creationId xmlns:a16="http://schemas.microsoft.com/office/drawing/2014/main" id="{6F6FC4FE-158C-C8E8-FB23-3EE2F83B4DE9}"/>
              </a:ext>
            </a:extLst>
          </p:cNvPr>
          <p:cNvSpPr txBox="1"/>
          <p:nvPr/>
        </p:nvSpPr>
        <p:spPr>
          <a:xfrm>
            <a:off x="7003256" y="4572000"/>
            <a:ext cx="914400" cy="914400"/>
          </a:xfrm>
          <a:prstGeom prst="rect">
            <a:avLst/>
          </a:prstGeom>
          <a:noFill/>
        </p:spPr>
        <p:txBody>
          <a:bodyPr wrap="square" lIns="0" tIns="0" rIns="0" bIns="0" rtlCol="0">
            <a:spAutoFit/>
          </a:bodyPr>
          <a:lstStyle/>
          <a:p>
            <a:pPr algn="l"/>
            <a:endParaRPr lang="en-US" sz="1000" dirty="0" err="1"/>
          </a:p>
        </p:txBody>
      </p:sp>
      <p:sp>
        <p:nvSpPr>
          <p:cNvPr id="28" name="Text Placeholder 78">
            <a:extLst>
              <a:ext uri="{FF2B5EF4-FFF2-40B4-BE49-F238E27FC236}">
                <a16:creationId xmlns:a16="http://schemas.microsoft.com/office/drawing/2014/main" id="{17A42B26-0F75-7610-D0E0-83EC2C07003F}"/>
              </a:ext>
            </a:extLst>
          </p:cNvPr>
          <p:cNvSpPr>
            <a:spLocks noGrp="1"/>
          </p:cNvSpPr>
          <p:nvPr/>
        </p:nvSpPr>
        <p:spPr bwMode="auto">
          <a:xfrm>
            <a:off x="480411" y="9277350"/>
            <a:ext cx="4871382" cy="444241"/>
          </a:xfrm>
          <a:prstGeom prst="rect">
            <a:avLst/>
          </a:prstGeom>
          <a:noFill/>
          <a:ln>
            <a:noFill/>
          </a:ln>
        </p:spPr>
        <p:style>
          <a:lnRef idx="0">
            <a:scrgbClr r="0" g="0" b="0"/>
          </a:lnRef>
          <a:fillRef idx="0">
            <a:scrgbClr r="0" g="0" b="0"/>
          </a:fillRef>
          <a:effectRef idx="0">
            <a:scrgbClr r="0" g="0" b="0"/>
          </a:effectRef>
          <a:fontRef idx="major"/>
        </p:style>
        <p:txBody>
          <a:bodyPr lIns="0" tIns="0" rIns="0" bIns="0" anchor="b" anchorCtr="0"/>
          <a:lstStyle>
            <a:lvl1pPr marL="114300" indent="-114300" algn="l" defTabSz="776288" rtl="0" eaLnBrk="0" fontAlgn="base" hangingPunct="0">
              <a:spcBef>
                <a:spcPct val="0"/>
              </a:spcBef>
              <a:spcAft>
                <a:spcPts val="400"/>
              </a:spcAft>
              <a:buFont typeface="+mj-lt"/>
              <a:buAutoNum type="arabicPeriod"/>
              <a:defRPr sz="700" kern="1200">
                <a:solidFill>
                  <a:schemeClr val="tx2">
                    <a:lumMod val="75000"/>
                  </a:schemeClr>
                </a:solidFill>
                <a:latin typeface="+mj-lt"/>
                <a:ea typeface="+mj-ea"/>
                <a:cs typeface="+mj-cs"/>
              </a:defRPr>
            </a:lvl1pPr>
            <a:lvl2pPr marL="0" indent="0" algn="l" defTabSz="776288" rtl="0" eaLnBrk="0" fontAlgn="base" hangingPunct="0">
              <a:spcBef>
                <a:spcPts val="200"/>
              </a:spcBef>
              <a:spcAft>
                <a:spcPct val="0"/>
              </a:spcAft>
              <a:buFont typeface="Arial" panose="020B0604020202020204" pitchFamily="34" charset="0"/>
              <a:buNone/>
              <a:defRPr sz="1000" kern="1200">
                <a:solidFill>
                  <a:schemeClr val="tx1"/>
                </a:solidFill>
                <a:latin typeface="+mj-lt"/>
                <a:ea typeface="+mj-ea"/>
                <a:cs typeface="+mj-cs"/>
              </a:defRPr>
            </a:lvl2pPr>
            <a:lvl3pPr marL="230188"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3pPr>
            <a:lvl4pPr marL="341313" indent="-111125"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4pPr>
            <a:lvl5pPr marL="457200" indent="-115888" algn="l" defTabSz="776288" rtl="0" eaLnBrk="0" fontAlgn="base" hangingPunct="0">
              <a:spcBef>
                <a:spcPts val="200"/>
              </a:spcBef>
              <a:spcAft>
                <a:spcPct val="0"/>
              </a:spcAft>
              <a:buFont typeface="Arial" panose="020B0604020202020204" pitchFamily="34" charset="0"/>
              <a:buChar char="–"/>
              <a:defRPr sz="1000" kern="1200">
                <a:solidFill>
                  <a:schemeClr val="tx1"/>
                </a:solidFill>
                <a:latin typeface="+mj-lt"/>
                <a:ea typeface="+mj-ea"/>
                <a:cs typeface="+mj-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9pPr>
          </a:lstStyle>
          <a:p>
            <a:pPr marL="0" indent="0" defTabSz="777240" eaLnBrk="1" fontAlgn="auto" hangingPunct="1">
              <a:lnSpc>
                <a:spcPts val="740"/>
              </a:lnSpc>
              <a:spcBef>
                <a:spcPts val="0"/>
              </a:spcBef>
              <a:spcAft>
                <a:spcPts val="600"/>
              </a:spcAft>
              <a:buNone/>
              <a:defRPr/>
            </a:pPr>
            <a:r>
              <a:rPr lang="en-US" kern="850" dirty="0">
                <a:solidFill>
                  <a:schemeClr val="tx1"/>
                </a:solidFill>
              </a:rPr>
              <a:t>To use the MetLife mobile app, employees can choose to register at metlife.com/</a:t>
            </a:r>
            <a:r>
              <a:rPr lang="en-US" kern="850" dirty="0" err="1">
                <a:solidFill>
                  <a:schemeClr val="tx1"/>
                </a:solidFill>
              </a:rPr>
              <a:t>mybenefits</a:t>
            </a:r>
            <a:r>
              <a:rPr lang="en-US" kern="850" dirty="0">
                <a:solidFill>
                  <a:schemeClr val="tx1"/>
                </a:solidFill>
              </a:rPr>
              <a:t> from a computer or directly through the app. Certain features of the MetLife Mobile App are not available for all MetLife Dental Plans.</a:t>
            </a:r>
            <a:endParaRPr lang="en-US" dirty="0">
              <a:solidFill>
                <a:schemeClr val="tx1"/>
              </a:solidFill>
            </a:endParaRPr>
          </a:p>
          <a:p>
            <a:pPr marL="0" indent="0" defTabSz="777240" eaLnBrk="1" fontAlgn="auto" hangingPunct="1">
              <a:lnSpc>
                <a:spcPts val="740"/>
              </a:lnSpc>
              <a:spcBef>
                <a:spcPts val="0"/>
              </a:spcBef>
              <a:spcAft>
                <a:spcPts val="600"/>
              </a:spcAft>
              <a:buNone/>
              <a:defRPr/>
            </a:pPr>
            <a:r>
              <a:rPr lang="en-US" dirty="0">
                <a:solidFill>
                  <a:schemeClr val="tx1"/>
                </a:solidFill>
              </a:rPr>
              <a:t>Like most group benefit plans, benefit plans offered by MetLife and its affiliates contain certain exclusions, exceptions, waiting periods, reductions, limitations, and terms for keeping them in force. Please contact MetLife or your plan administrator for complete  details.	</a:t>
            </a:r>
          </a:p>
        </p:txBody>
      </p:sp>
      <p:sp>
        <p:nvSpPr>
          <p:cNvPr id="33" name="Google Shape;67;p1">
            <a:extLst>
              <a:ext uri="{FF2B5EF4-FFF2-40B4-BE49-F238E27FC236}">
                <a16:creationId xmlns:a16="http://schemas.microsoft.com/office/drawing/2014/main" id="{E27EBDEA-9913-7AB1-6121-99C5FB421899}"/>
              </a:ext>
            </a:extLst>
          </p:cNvPr>
          <p:cNvSpPr txBox="1">
            <a:spLocks noChangeArrowheads="1"/>
          </p:cNvSpPr>
          <p:nvPr/>
        </p:nvSpPr>
        <p:spPr bwMode="auto">
          <a:xfrm>
            <a:off x="425673" y="8680552"/>
            <a:ext cx="5245671" cy="58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200"/>
            </a:pPr>
            <a:r>
              <a:rPr lang="en-US" altLang="en-US" sz="900" b="1" dirty="0">
                <a:latin typeface="Arial"/>
                <a:cs typeface="Arial"/>
              </a:rPr>
              <a:t>Need Technical Assistance? Contact Web Tech. </a:t>
            </a:r>
            <a:r>
              <a:rPr lang="en-US" altLang="en-US" sz="900" dirty="0">
                <a:solidFill>
                  <a:schemeClr val="tx1"/>
                </a:solidFill>
                <a:latin typeface="Arial"/>
                <a:cs typeface="Arial"/>
              </a:rPr>
              <a:t>1-877-9MetWeb</a:t>
            </a:r>
            <a:r>
              <a:rPr lang="en-US" altLang="en-US" sz="900" dirty="0">
                <a:solidFill>
                  <a:srgbClr val="FF0000"/>
                </a:solidFill>
                <a:latin typeface="Arial"/>
                <a:cs typeface="Arial"/>
              </a:rPr>
              <a:t> </a:t>
            </a:r>
            <a:r>
              <a:rPr lang="en-US" altLang="en-US" sz="900" dirty="0">
                <a:solidFill>
                  <a:schemeClr val="tx1"/>
                </a:solidFill>
                <a:latin typeface="Arial"/>
                <a:cs typeface="Arial"/>
              </a:rPr>
              <a:t>1-877-963-8932</a:t>
            </a:r>
            <a:endParaRPr lang="en-US" altLang="en-US" sz="900" dirty="0">
              <a:solidFill>
                <a:srgbClr val="FF0000"/>
              </a:solidFill>
              <a:latin typeface="Arial"/>
              <a:cs typeface="Arial"/>
            </a:endParaRPr>
          </a:p>
          <a:p>
            <a:pPr eaLnBrk="1" hangingPunct="1">
              <a:buSzPts val="1200"/>
            </a:pPr>
            <a:r>
              <a:rPr lang="en-US" altLang="en-US" sz="900" b="1" dirty="0">
                <a:latin typeface="Arial"/>
                <a:cs typeface="Arial"/>
              </a:rPr>
              <a:t>Hours of Operation: </a:t>
            </a:r>
            <a:r>
              <a:rPr lang="de-DE" altLang="en-US" sz="900" dirty="0">
                <a:solidFill>
                  <a:schemeClr val="tx1"/>
                </a:solidFill>
                <a:latin typeface="Arial"/>
                <a:cs typeface="Arial"/>
              </a:rPr>
              <a:t>Mon-Fri, 8am - 11pm ET/7am - 10pm CT   6am - 9pm MT/5am - 8pm PT</a:t>
            </a:r>
            <a:endParaRPr lang="en-US" altLang="en-US" sz="900" b="1" dirty="0">
              <a:solidFill>
                <a:schemeClr val="tx1"/>
              </a:solidFill>
            </a:endParaRPr>
          </a:p>
          <a:p>
            <a:pPr eaLnBrk="1" hangingPunct="1">
              <a:buSzPts val="1200"/>
            </a:pPr>
            <a:endParaRPr lang="en-US" altLang="en-US" sz="1000" dirty="0">
              <a:solidFill>
                <a:srgbClr val="FF0000"/>
              </a:solidFill>
              <a:latin typeface="Arial"/>
              <a:cs typeface="Arial"/>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oduct Overview Slipsheet">
  <a:themeElements>
    <a:clrScheme name="Custom 130">
      <a:dk1>
        <a:srgbClr val="000000"/>
      </a:dk1>
      <a:lt1>
        <a:srgbClr val="FFFFFF"/>
      </a:lt1>
      <a:dk2>
        <a:srgbClr val="00A3AD"/>
      </a:dk2>
      <a:lt2>
        <a:srgbClr val="75787B"/>
      </a:lt2>
      <a:accent1>
        <a:srgbClr val="0061A0"/>
      </a:accent1>
      <a:accent2>
        <a:srgbClr val="0090DA"/>
      </a:accent2>
      <a:accent3>
        <a:srgbClr val="A3CE4E"/>
      </a:accent3>
      <a:accent4>
        <a:srgbClr val="FFC600"/>
      </a:accent4>
      <a:accent5>
        <a:srgbClr val="6024A9"/>
      </a:accent5>
      <a:accent6>
        <a:srgbClr val="DB0A5B"/>
      </a:accent6>
      <a:hlink>
        <a:srgbClr val="0090DA"/>
      </a:hlink>
      <a:folHlink>
        <a:srgbClr val="0090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f5af0f96-557c-40e5-b74f-4de88d247c44" ContentTypeId="0x0101" PreviousValue="false" LastSyncTimeStamp="2015-12-10T20:09:36Z"/>
</file>

<file path=customXml/item2.xml><?xml version="1.0" encoding="utf-8"?>
<ct:contentTypeSchema xmlns:ct="http://schemas.microsoft.com/office/2006/metadata/contentType" xmlns:ma="http://schemas.microsoft.com/office/2006/metadata/properties/metaAttributes" ct:_="" ma:_="" ma:contentTypeName="Document" ma:contentTypeID="0x01010078B53929991CC8479D17FB1A1BC79D63" ma:contentTypeVersion="35" ma:contentTypeDescription="Create a new document." ma:contentTypeScope="" ma:versionID="6eb6da17a6d6466f18a4585598a79f1a">
  <xsd:schema xmlns:xsd="http://www.w3.org/2001/XMLSchema" xmlns:xs="http://www.w3.org/2001/XMLSchema" xmlns:p="http://schemas.microsoft.com/office/2006/metadata/properties" xmlns:ns2="d18c1617-1ac8-4b22-9cef-b2ac240d88cb" xmlns:ns3="62337cb1-c48c-4064-a658-d30ef29fd989" xmlns:ns4="5e68b112-ecba-43bf-a79d-71f8ef3b9ca4" xmlns:ns5="b9f8672b-3ac3-489b-85be-9c8c958e969c" targetNamespace="http://schemas.microsoft.com/office/2006/metadata/properties" ma:root="true" ma:fieldsID="2471113b3de62892009bff74f7badc42" ns2:_="" ns3:_="" ns4:_="" ns5:_="">
    <xsd:import namespace="d18c1617-1ac8-4b22-9cef-b2ac240d88cb"/>
    <xsd:import namespace="62337cb1-c48c-4064-a658-d30ef29fd989"/>
    <xsd:import namespace="5e68b112-ecba-43bf-a79d-71f8ef3b9ca4"/>
    <xsd:import namespace="b9f8672b-3ac3-489b-85be-9c8c958e969c"/>
    <xsd:element name="properties">
      <xsd:complexType>
        <xsd:sequence>
          <xsd:element name="documentManagement">
            <xsd:complexType>
              <xsd:all>
                <xsd:element ref="ns2:TaxKeywordTaxHTField" minOccurs="0"/>
                <xsd:element ref="ns2:TaxCatchAll" minOccurs="0"/>
                <xsd:element ref="ns2:TaxCatchAllLabel" minOccurs="0"/>
                <xsd:element ref="ns2:hae69c9a3b974f6ea09ed5059cd93782" minOccurs="0"/>
                <xsd:element ref="ns2:aa413b61045448e6bc230aa29a84eb0b" minOccurs="0"/>
                <xsd:element ref="ns2:o2a67a7f239d463099c84f831d9f71a7" minOccurs="0"/>
                <xsd:element ref="ns2:pc3a60732cff4bd6a1032848edf6a57b" minOccurs="0"/>
                <xsd:element ref="ns3:AttachmentType" minOccurs="0"/>
                <xsd:element ref="ns3:DocumentName" minOccurs="0"/>
                <xsd:element ref="ns3:UploadedBy" minOccurs="0"/>
                <xsd:element ref="ns3:CreatedDate" minOccurs="0"/>
                <xsd:element ref="ns3:pID" minOccurs="0"/>
                <xsd:element ref="ns3:Archive" minOccurs="0"/>
                <xsd:element ref="ns3:MediaServiceMetadata" minOccurs="0"/>
                <xsd:element ref="ns3:MediaServiceFastMetadata" minOccurs="0"/>
                <xsd:element ref="ns3:Tags" minOccurs="0"/>
                <xsd:element ref="ns3:lcf76f155ced4ddcb4097134ff3c332f" minOccurs="0"/>
                <xsd:element ref="ns3:MediaServiceOCR" minOccurs="0"/>
                <xsd:element ref="ns3:MediaServiceGenerationTime" minOccurs="0"/>
                <xsd:element ref="ns3:MediaServiceEventHashCode" minOccurs="0"/>
                <xsd:element ref="ns3:ExtractedText_x0028_MediaServiceOCR_x0029_" minOccurs="0"/>
                <xsd:element ref="ns4:MediaServiceDateTaken" minOccurs="0"/>
                <xsd:element ref="ns4:MediaLengthInSeconds" minOccurs="0"/>
                <xsd:element ref="ns4:MediaServiceObjectDetectorVersions" minOccurs="0"/>
                <xsd:element ref="ns4:MediaServiceSearchProperties" minOccurs="0"/>
                <xsd:element ref="ns5:SharedWithUsers" minOccurs="0"/>
                <xsd:element ref="ns5: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8c1617-1ac8-4b22-9cef-b2ac240d88cb"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f5af0f96-557c-40e5-b74f-4de88d247c44"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24ffbd89-3f53-4786-9997-f458af39c3de}" ma:internalName="TaxCatchAll" ma:showField="CatchAllData" ma:web="2b38fbb7-6832-47ed-8a48-3d41c51e60c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4ffbd89-3f53-4786-9997-f458af39c3de}" ma:internalName="TaxCatchAllLabel" ma:readOnly="true" ma:showField="CatchAllDataLabel" ma:web="2b38fbb7-6832-47ed-8a48-3d41c51e60c0">
      <xsd:complexType>
        <xsd:complexContent>
          <xsd:extension base="dms:MultiChoiceLookup">
            <xsd:sequence>
              <xsd:element name="Value" type="dms:Lookup" maxOccurs="unbounded" minOccurs="0" nillable="true"/>
            </xsd:sequence>
          </xsd:extension>
        </xsd:complexContent>
      </xsd:complexType>
    </xsd:element>
    <xsd:element name="hae69c9a3b974f6ea09ed5059cd93782" ma:index="12" nillable="true" ma:taxonomy="true" ma:internalName="hae69c9a3b974f6ea09ed5059cd93782" ma:taxonomyFieldName="ML_Geography" ma:displayName="Geography" ma:fieldId="{1ae69c9a-3b97-4f6e-a09e-d5059cd93782}" ma:taxonomyMulti="true" ma:sspId="f5af0f96-557c-40e5-b74f-4de88d247c44" ma:termSetId="f4bc552d-80e9-412b-b8d4-dc34d9eb8627" ma:anchorId="00000000-0000-0000-0000-000000000000" ma:open="false" ma:isKeyword="false">
      <xsd:complexType>
        <xsd:sequence>
          <xsd:element ref="pc:Terms" minOccurs="0" maxOccurs="1"/>
        </xsd:sequence>
      </xsd:complexType>
    </xsd:element>
    <xsd:element name="aa413b61045448e6bc230aa29a84eb0b" ma:index="14" nillable="true" ma:taxonomy="true" ma:internalName="aa413b61045448e6bc230aa29a84eb0b" ma:taxonomyFieldName="ML_LineOfBusiness" ma:displayName="Line of Business" ma:fieldId="{aa413b61-0454-48e6-bc23-0aa29a84eb0b}" ma:taxonomyMulti="true" ma:sspId="f5af0f96-557c-40e5-b74f-4de88d247c44" ma:termSetId="46c83da5-9adb-4a6d-91e4-77f5077fc76b" ma:anchorId="00000000-0000-0000-0000-000000000000" ma:open="false" ma:isKeyword="false">
      <xsd:complexType>
        <xsd:sequence>
          <xsd:element ref="pc:Terms" minOccurs="0" maxOccurs="1"/>
        </xsd:sequence>
      </xsd:complexType>
    </xsd:element>
    <xsd:element name="o2a67a7f239d463099c84f831d9f71a7" ma:index="16" nillable="true" ma:taxonomy="true" ma:internalName="o2a67a7f239d463099c84f831d9f71a7" ma:taxonomyFieldName="ML_OfficeLocation" ma:displayName="Office Location" ma:fieldId="{82a67a7f-239d-4630-99c8-4f831d9f71a7}" ma:taxonomyMulti="true" ma:sspId="f5af0f96-557c-40e5-b74f-4de88d247c44" ma:termSetId="441ea418-53ba-4ba6-ade2-cf7ca33080f0" ma:anchorId="00000000-0000-0000-0000-000000000000" ma:open="false" ma:isKeyword="false">
      <xsd:complexType>
        <xsd:sequence>
          <xsd:element ref="pc:Terms" minOccurs="0" maxOccurs="1"/>
        </xsd:sequence>
      </xsd:complexType>
    </xsd:element>
    <xsd:element name="pc3a60732cff4bd6a1032848edf6a57b" ma:index="18" nillable="true" ma:taxonomy="true" ma:internalName="pc3a60732cff4bd6a1032848edf6a57b" ma:taxonomyFieldName="ML_Roles" ma:displayName="Roles" ma:fieldId="{9c3a6073-2cff-4bd6-a103-2848edf6a57b}" ma:taxonomyMulti="true" ma:sspId="f5af0f96-557c-40e5-b74f-4de88d247c44" ma:termSetId="79b653d6-6741-48c0-b5a8-f7c31de24a4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2337cb1-c48c-4064-a658-d30ef29fd989" elementFormDefault="qualified">
    <xsd:import namespace="http://schemas.microsoft.com/office/2006/documentManagement/types"/>
    <xsd:import namespace="http://schemas.microsoft.com/office/infopath/2007/PartnerControls"/>
    <xsd:element name="AttachmentType" ma:index="20" nillable="true" ma:displayName="Attachment Type" ma:format="Dropdown" ma:internalName="AttachmentType">
      <xsd:simpleType>
        <xsd:restriction base="dms:Text">
          <xsd:maxLength value="255"/>
        </xsd:restriction>
      </xsd:simpleType>
    </xsd:element>
    <xsd:element name="DocumentName" ma:index="21" nillable="true" ma:displayName="Document Name" ma:format="Dropdown" ma:internalName="DocumentName">
      <xsd:simpleType>
        <xsd:restriction base="dms:Text">
          <xsd:maxLength value="255"/>
        </xsd:restriction>
      </xsd:simpleType>
    </xsd:element>
    <xsd:element name="UploadedBy" ma:index="22" nillable="true" ma:displayName="Uploaded By" ma:format="Dropdown" ma:internalName="UploadedBy">
      <xsd:simpleType>
        <xsd:restriction base="dms:Text">
          <xsd:maxLength value="255"/>
        </xsd:restriction>
      </xsd:simpleType>
    </xsd:element>
    <xsd:element name="CreatedDate" ma:index="23" nillable="true" ma:displayName="Created Date" ma:format="Dropdown" ma:internalName="CreatedDate">
      <xsd:simpleType>
        <xsd:restriction base="dms:Text">
          <xsd:maxLength value="255"/>
        </xsd:restriction>
      </xsd:simpleType>
    </xsd:element>
    <xsd:element name="pID" ma:index="24" nillable="true" ma:displayName="pID" ma:format="Dropdown" ma:internalName="pID">
      <xsd:simpleType>
        <xsd:restriction base="dms:Text">
          <xsd:maxLength value="255"/>
        </xsd:restriction>
      </xsd:simpleType>
    </xsd:element>
    <xsd:element name="Archive" ma:index="25" nillable="true" ma:displayName="Archive" ma:format="Dropdown" ma:internalName="Archive">
      <xsd:simpleType>
        <xsd:restriction base="dms:Text">
          <xsd:maxLength value="255"/>
        </xsd:restriction>
      </xsd:simpleType>
    </xsd:element>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Tags" ma:index="28" nillable="true" ma:displayName="Tags" ma:format="Dropdown" ma:internalName="Tags">
      <xsd:simpleType>
        <xsd:restriction base="dms:Text">
          <xsd:maxLength value="255"/>
        </xsd:restrictio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f5af0f96-557c-40e5-b74f-4de88d247c44" ma:termSetId="09814cd3-568e-fe90-9814-8d621ff8fb84" ma:anchorId="fba54fb3-c3e1-fe81-a776-ca4b69148c4d" ma:open="true" ma:isKeyword="false">
      <xsd:complexType>
        <xsd:sequence>
          <xsd:element ref="pc:Terms" minOccurs="0" maxOccurs="1"/>
        </xsd:sequence>
      </xsd:complex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ExtractedText_x0028_MediaServiceOCR_x0029_" ma:index="34" nillable="true" ma:displayName="Extracted Text (MediaServiceOCR)" ma:format="Dropdown" ma:internalName="ExtractedText_x0028_MediaServiceOCR_x0029_">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68b112-ecba-43bf-a79d-71f8ef3b9ca4" elementFormDefault="qualified">
    <xsd:import namespace="http://schemas.microsoft.com/office/2006/documentManagement/types"/>
    <xsd:import namespace="http://schemas.microsoft.com/office/infopath/2007/PartnerControls"/>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element name="MediaServiceObjectDetectorVersions" ma:index="3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8672b-3ac3-489b-85be-9c8c958e969c" elementFormDefault="qualified">
    <xsd:import namespace="http://schemas.microsoft.com/office/2006/documentManagement/types"/>
    <xsd:import namespace="http://schemas.microsoft.com/office/infopath/2007/PartnerControls"/>
    <xsd:element name="SharedWithUsers" ma:index="3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d18c1617-1ac8-4b22-9cef-b2ac240d88cb" xsi:nil="true"/>
    <lcf76f155ced4ddcb4097134ff3c332f xmlns="62337cb1-c48c-4064-a658-d30ef29fd989">
      <Terms xmlns="http://schemas.microsoft.com/office/infopath/2007/PartnerControls"/>
    </lcf76f155ced4ddcb4097134ff3c332f>
    <Tags xmlns="62337cb1-c48c-4064-a658-d30ef29fd989" xsi:nil="true"/>
    <pc3a60732cff4bd6a1032848edf6a57b xmlns="d18c1617-1ac8-4b22-9cef-b2ac240d88cb">
      <Terms xmlns="http://schemas.microsoft.com/office/infopath/2007/PartnerControls"/>
    </pc3a60732cff4bd6a1032848edf6a57b>
    <pID xmlns="62337cb1-c48c-4064-a658-d30ef29fd989">76617</pID>
    <TaxKeywordTaxHTField xmlns="d18c1617-1ac8-4b22-9cef-b2ac240d88cb">
      <Terms xmlns="http://schemas.microsoft.com/office/infopath/2007/PartnerControls"/>
    </TaxKeywordTaxHTField>
    <aa413b61045448e6bc230aa29a84eb0b xmlns="d18c1617-1ac8-4b22-9cef-b2ac240d88cb">
      <Terms xmlns="http://schemas.microsoft.com/office/infopath/2007/PartnerControls"/>
    </aa413b61045448e6bc230aa29a84eb0b>
    <ExtractedText_x0028_MediaServiceOCR_x0029_ xmlns="62337cb1-c48c-4064-a658-d30ef29fd989" xsi:nil="true"/>
    <hae69c9a3b974f6ea09ed5059cd93782 xmlns="d18c1617-1ac8-4b22-9cef-b2ac240d88cb">
      <Terms xmlns="http://schemas.microsoft.com/office/infopath/2007/PartnerControls"/>
    </hae69c9a3b974f6ea09ed5059cd93782>
    <o2a67a7f239d463099c84f831d9f71a7 xmlns="d18c1617-1ac8-4b22-9cef-b2ac240d88cb">
      <Terms xmlns="http://schemas.microsoft.com/office/infopath/2007/PartnerControls"/>
    </o2a67a7f239d463099c84f831d9f71a7>
    <DocumentName xmlns="62337cb1-c48c-4064-a658-d30ef29fd989">76617-1-Multi-product Mobile App Flyer Updated 112024.pptx</DocumentName>
    <AttachmentType xmlns="62337cb1-c48c-4064-a658-d30ef29fd989">Primary Attachment</AttachmentType>
    <CreatedDate xmlns="62337cb1-c48c-4064-a658-d30ef29fd989">2024-11-20T14:17:19</CreatedDate>
    <Archive xmlns="62337cb1-c48c-4064-a658-d30ef29fd989" xsi:nil="true"/>
    <UploadedBy xmlns="62337cb1-c48c-4064-a658-d30ef29fd989">Williams, Ron</UploadedBy>
  </documentManagement>
</p:properties>
</file>

<file path=customXml/itemProps1.xml><?xml version="1.0" encoding="utf-8"?>
<ds:datastoreItem xmlns:ds="http://schemas.openxmlformats.org/officeDocument/2006/customXml" ds:itemID="{EDEABCA8-AE44-4AFD-A89E-34386C4BA54B}">
  <ds:schemaRefs>
    <ds:schemaRef ds:uri="Microsoft.SharePoint.Taxonomy.ContentTypeSync"/>
  </ds:schemaRefs>
</ds:datastoreItem>
</file>

<file path=customXml/itemProps2.xml><?xml version="1.0" encoding="utf-8"?>
<ds:datastoreItem xmlns:ds="http://schemas.openxmlformats.org/officeDocument/2006/customXml" ds:itemID="{A3F8E0A8-6394-4EA7-A83C-7FB0870AB0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8c1617-1ac8-4b22-9cef-b2ac240d88cb"/>
    <ds:schemaRef ds:uri="62337cb1-c48c-4064-a658-d30ef29fd989"/>
    <ds:schemaRef ds:uri="5e68b112-ecba-43bf-a79d-71f8ef3b9ca4"/>
    <ds:schemaRef ds:uri="b9f8672b-3ac3-489b-85be-9c8c958e96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8A99D2-2FC2-4DC8-A38B-A0A457CF12EF}">
  <ds:schemaRefs>
    <ds:schemaRef ds:uri="http://schemas.microsoft.com/sharepoint/v3/contenttype/forms"/>
  </ds:schemaRefs>
</ds:datastoreItem>
</file>

<file path=customXml/itemProps4.xml><?xml version="1.0" encoding="utf-8"?>
<ds:datastoreItem xmlns:ds="http://schemas.openxmlformats.org/officeDocument/2006/customXml" ds:itemID="{FE990AE5-BF9C-4CCB-B45D-65DDF7B64CA3}">
  <ds:schemaRefs>
    <ds:schemaRef ds:uri="http://schemas.microsoft.com/office/2006/documentManagement/types"/>
    <ds:schemaRef ds:uri="http://purl.org/dc/elements/1.1/"/>
    <ds:schemaRef ds:uri="http://www.w3.org/XML/1998/namespace"/>
    <ds:schemaRef ds:uri="5e68b112-ecba-43bf-a79d-71f8ef3b9ca4"/>
    <ds:schemaRef ds:uri="http://purl.org/dc/terms/"/>
    <ds:schemaRef ds:uri="http://schemas.openxmlformats.org/package/2006/metadata/core-properties"/>
    <ds:schemaRef ds:uri="http://schemas.microsoft.com/office/infopath/2007/PartnerControls"/>
    <ds:schemaRef ds:uri="b9f8672b-3ac3-489b-85be-9c8c958e969c"/>
    <ds:schemaRef ds:uri="62337cb1-c48c-4064-a658-d30ef29fd989"/>
    <ds:schemaRef ds:uri="d18c1617-1ac8-4b22-9cef-b2ac240d88c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926</TotalTime>
  <Words>271</Words>
  <Application>Microsoft Office PowerPoint</Application>
  <PresentationFormat>Custom</PresentationFormat>
  <Paragraphs>22</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Georgia</vt:lpstr>
      <vt:lpstr>Product Overview Slipsheet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Butler Bradford</dc:creator>
  <cp:lastModifiedBy>Dineka Johnson</cp:lastModifiedBy>
  <cp:revision>118</cp:revision>
  <dcterms:created xsi:type="dcterms:W3CDTF">2021-03-15T20:34:38Z</dcterms:created>
  <dcterms:modified xsi:type="dcterms:W3CDTF">2025-11-21T03:18:06Z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B2562677-76A6-4BB6-AA93-B7AAE1DB77A4</vt:lpwstr>
  </property>
  <property fmtid="{D5CDD505-2E9C-101B-9397-08002B2CF9AE}" pid="3" name="ArticulatePath">
    <vt:lpwstr>Presentation1</vt:lpwstr>
  </property>
  <property fmtid="{D5CDD505-2E9C-101B-9397-08002B2CF9AE}" pid="4" name="ContentTypeId">
    <vt:lpwstr>0x01010078B53929991CC8479D17FB1A1BC79D63</vt:lpwstr>
  </property>
  <property fmtid="{D5CDD505-2E9C-101B-9397-08002B2CF9AE}" pid="5" name="pc3a60732cff4bd6a1032848edf6a57b">
    <vt:lpwstr/>
  </property>
  <property fmtid="{D5CDD505-2E9C-101B-9397-08002B2CF9AE}" pid="6" name="TaxKeywordTaxHTField">
    <vt:lpwstr/>
  </property>
  <property fmtid="{D5CDD505-2E9C-101B-9397-08002B2CF9AE}" pid="7" name="aa413b61045448e6bc230aa29a84eb0b">
    <vt:lpwstr/>
  </property>
  <property fmtid="{D5CDD505-2E9C-101B-9397-08002B2CF9AE}" pid="8" name="hae69c9a3b974f6ea09ed5059cd93782">
    <vt:lpwstr/>
  </property>
  <property fmtid="{D5CDD505-2E9C-101B-9397-08002B2CF9AE}" pid="9" name="o2a67a7f239d463099c84f831d9f71a7">
    <vt:lpwstr/>
  </property>
  <property fmtid="{D5CDD505-2E9C-101B-9397-08002B2CF9AE}" pid="10" name="TaxCatchAll">
    <vt:lpwstr/>
  </property>
  <property fmtid="{D5CDD505-2E9C-101B-9397-08002B2CF9AE}" pid="11" name="ML_LineOfBusiness">
    <vt:lpwstr/>
  </property>
  <property fmtid="{D5CDD505-2E9C-101B-9397-08002B2CF9AE}" pid="12" name="TaxKeyword">
    <vt:lpwstr/>
  </property>
  <property fmtid="{D5CDD505-2E9C-101B-9397-08002B2CF9AE}" pid="13" name="ML_Roles">
    <vt:lpwstr/>
  </property>
  <property fmtid="{D5CDD505-2E9C-101B-9397-08002B2CF9AE}" pid="14" name="ML_OfficeLocation">
    <vt:lpwstr/>
  </property>
  <property fmtid="{D5CDD505-2E9C-101B-9397-08002B2CF9AE}" pid="15" name="ML_Geography">
    <vt:lpwstr/>
  </property>
</Properties>
</file>